
<file path=[Content_Types].xml><?xml version="1.0" encoding="utf-8"?>
<Types xmlns="http://schemas.openxmlformats.org/package/2006/content-types">
  <Default Extension="xml" ContentType="application/xml"/>
  <Default Extension="jpeg" ContentType="image/jpeg"/>
  <Default Extension="png" ContentType="image/png"/>
  <Default Extension="vml" ContentType="application/vnd.openxmlformats-officedocument.vmlDrawin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8" r:id="rId2"/>
    <p:sldId id="287" r:id="rId3"/>
    <p:sldId id="343" r:id="rId4"/>
    <p:sldId id="345" r:id="rId5"/>
    <p:sldId id="347" r:id="rId6"/>
    <p:sldId id="386" r:id="rId7"/>
    <p:sldId id="349" r:id="rId8"/>
    <p:sldId id="350" r:id="rId9"/>
    <p:sldId id="351" r:id="rId10"/>
    <p:sldId id="352" r:id="rId11"/>
    <p:sldId id="382" r:id="rId12"/>
    <p:sldId id="384" r:id="rId13"/>
    <p:sldId id="387" r:id="rId14"/>
    <p:sldId id="354" r:id="rId15"/>
    <p:sldId id="355" r:id="rId16"/>
    <p:sldId id="356" r:id="rId17"/>
    <p:sldId id="358" r:id="rId18"/>
    <p:sldId id="359" r:id="rId19"/>
    <p:sldId id="360" r:id="rId20"/>
    <p:sldId id="361" r:id="rId21"/>
    <p:sldId id="362" r:id="rId22"/>
    <p:sldId id="376" r:id="rId23"/>
  </p:sldIdLst>
  <p:sldSz cx="9144000" cy="6858000" type="screen4x3"/>
  <p:notesSz cx="6797675" cy="9926638"/>
  <p:defaultTextStyle>
    <a:defPPr>
      <a:defRPr lang="en-GB"/>
    </a:defPPr>
    <a:lvl1pPr algn="l" rtl="0" eaLnBrk="0" fontAlgn="base" hangingPunct="0">
      <a:spcBef>
        <a:spcPct val="0"/>
      </a:spcBef>
      <a:spcAft>
        <a:spcPct val="0"/>
      </a:spcAft>
      <a:defRPr sz="1200" kern="1200">
        <a:solidFill>
          <a:srgbClr val="0F5494"/>
        </a:solidFill>
        <a:latin typeface="Verdana" charset="0"/>
        <a:ea typeface="+mn-ea"/>
        <a:cs typeface="+mn-cs"/>
      </a:defRPr>
    </a:lvl1pPr>
    <a:lvl2pPr marL="457200" algn="l" rtl="0" eaLnBrk="0" fontAlgn="base" hangingPunct="0">
      <a:spcBef>
        <a:spcPct val="0"/>
      </a:spcBef>
      <a:spcAft>
        <a:spcPct val="0"/>
      </a:spcAft>
      <a:defRPr sz="1200" kern="1200">
        <a:solidFill>
          <a:srgbClr val="0F5494"/>
        </a:solidFill>
        <a:latin typeface="Verdana" charset="0"/>
        <a:ea typeface="+mn-ea"/>
        <a:cs typeface="+mn-cs"/>
      </a:defRPr>
    </a:lvl2pPr>
    <a:lvl3pPr marL="914400" algn="l" rtl="0" eaLnBrk="0" fontAlgn="base" hangingPunct="0">
      <a:spcBef>
        <a:spcPct val="0"/>
      </a:spcBef>
      <a:spcAft>
        <a:spcPct val="0"/>
      </a:spcAft>
      <a:defRPr sz="1200" kern="1200">
        <a:solidFill>
          <a:srgbClr val="0F5494"/>
        </a:solidFill>
        <a:latin typeface="Verdana" charset="0"/>
        <a:ea typeface="+mn-ea"/>
        <a:cs typeface="+mn-cs"/>
      </a:defRPr>
    </a:lvl3pPr>
    <a:lvl4pPr marL="1371600" algn="l" rtl="0" eaLnBrk="0" fontAlgn="base" hangingPunct="0">
      <a:spcBef>
        <a:spcPct val="0"/>
      </a:spcBef>
      <a:spcAft>
        <a:spcPct val="0"/>
      </a:spcAft>
      <a:defRPr sz="1200" kern="1200">
        <a:solidFill>
          <a:srgbClr val="0F5494"/>
        </a:solidFill>
        <a:latin typeface="Verdana" charset="0"/>
        <a:ea typeface="+mn-ea"/>
        <a:cs typeface="+mn-cs"/>
      </a:defRPr>
    </a:lvl4pPr>
    <a:lvl5pPr marL="1828800" algn="l" rtl="0" eaLnBrk="0" fontAlgn="base" hangingPunct="0">
      <a:spcBef>
        <a:spcPct val="0"/>
      </a:spcBef>
      <a:spcAft>
        <a:spcPct val="0"/>
      </a:spcAft>
      <a:defRPr sz="1200" kern="1200">
        <a:solidFill>
          <a:srgbClr val="0F5494"/>
        </a:solidFill>
        <a:latin typeface="Verdana" charset="0"/>
        <a:ea typeface="+mn-ea"/>
        <a:cs typeface="+mn-cs"/>
      </a:defRPr>
    </a:lvl5pPr>
    <a:lvl6pPr marL="2286000" algn="l" defTabSz="914400" rtl="0" eaLnBrk="1" latinLnBrk="0" hangingPunct="1">
      <a:defRPr sz="1200" kern="1200">
        <a:solidFill>
          <a:srgbClr val="0F5494"/>
        </a:solidFill>
        <a:latin typeface="Verdana" charset="0"/>
        <a:ea typeface="+mn-ea"/>
        <a:cs typeface="+mn-cs"/>
      </a:defRPr>
    </a:lvl6pPr>
    <a:lvl7pPr marL="2743200" algn="l" defTabSz="914400" rtl="0" eaLnBrk="1" latinLnBrk="0" hangingPunct="1">
      <a:defRPr sz="1200" kern="1200">
        <a:solidFill>
          <a:srgbClr val="0F5494"/>
        </a:solidFill>
        <a:latin typeface="Verdana" charset="0"/>
        <a:ea typeface="+mn-ea"/>
        <a:cs typeface="+mn-cs"/>
      </a:defRPr>
    </a:lvl7pPr>
    <a:lvl8pPr marL="3200400" algn="l" defTabSz="914400" rtl="0" eaLnBrk="1" latinLnBrk="0" hangingPunct="1">
      <a:defRPr sz="1200" kern="1200">
        <a:solidFill>
          <a:srgbClr val="0F5494"/>
        </a:solidFill>
        <a:latin typeface="Verdana" charset="0"/>
        <a:ea typeface="+mn-ea"/>
        <a:cs typeface="+mn-cs"/>
      </a:defRPr>
    </a:lvl8pPr>
    <a:lvl9pPr marL="3657600" algn="l" defTabSz="914400" rtl="0" eaLnBrk="1" latinLnBrk="0" hangingPunct="1">
      <a:defRPr sz="1200" kern="1200">
        <a:solidFill>
          <a:srgbClr val="0F5494"/>
        </a:solidFill>
        <a:latin typeface="Verdana"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F5494"/>
    <a:srgbClr val="3166CF"/>
    <a:srgbClr val="3E6FD2"/>
    <a:srgbClr val="2D5EC1"/>
    <a:srgbClr val="BDDEFF"/>
    <a:srgbClr val="99CCFF"/>
    <a:srgbClr val="808080"/>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941" autoAdjust="0"/>
    <p:restoredTop sz="76991" autoAdjust="0"/>
  </p:normalViewPr>
  <p:slideViewPr>
    <p:cSldViewPr>
      <p:cViewPr varScale="1">
        <p:scale>
          <a:sx n="73" d="100"/>
          <a:sy n="73" d="100"/>
        </p:scale>
        <p:origin x="1952" y="1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49688"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428163"/>
            <a:ext cx="2946400"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4BFD3F95-B78D-0748-B092-0A6C4DCB6283}"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49688"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charset="0"/>
              </a:defRPr>
            </a:lvl1pPr>
          </a:lstStyle>
          <a:p>
            <a:pPr>
              <a:defRPr/>
            </a:pPr>
            <a:endParaRPr lang="en-GB"/>
          </a:p>
        </p:txBody>
      </p:sp>
      <p:sp>
        <p:nvSpPr>
          <p:cNvPr id="4100" name="Rectangle 4"/>
          <p:cNvSpPr>
            <a:spLocks noRo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F9608D76-7B1D-6146-8351-C280DEC211E4}"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See sections 6.2 and 6.3, Section 5.4 and annex 8 of the Guidelines</a:t>
            </a:r>
          </a:p>
        </p:txBody>
      </p:sp>
      <p:sp>
        <p:nvSpPr>
          <p:cNvPr id="717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88A595D7-D4DD-5B44-B5BF-E94AD81DD7CC}" type="slidenum">
              <a:rPr lang="en-GB" altLang="en-US"/>
              <a:pPr>
                <a:spcBef>
                  <a:spcPct val="0"/>
                </a:spcBef>
              </a:pPr>
              <a:t>1</a:t>
            </a:fld>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nl-NL" altLang="nl-NL"/>
          </a:p>
        </p:txBody>
      </p:sp>
      <p:sp>
        <p:nvSpPr>
          <p:cNvPr id="2355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3B99002B-9AA1-2142-B769-0F7FC74B8352}" type="slidenum">
              <a:rPr lang="en-GB" altLang="nl-NL">
                <a:solidFill>
                  <a:schemeClr val="tx1"/>
                </a:solidFill>
                <a:latin typeface="Arial" charset="0"/>
              </a:rPr>
              <a:pPr/>
              <a:t>10</a:t>
            </a:fld>
            <a:endParaRPr lang="en-GB" altLang="nl-NL">
              <a:solidFill>
                <a:schemeClr val="tx1"/>
              </a:solidFill>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jdelijke aanduiding voor dia-afbeelding 1"/>
          <p:cNvSpPr>
            <a:spLocks noGrp="1" noRot="1" noChangeAspect="1" noTextEdit="1"/>
          </p:cNvSpPr>
          <p:nvPr>
            <p:ph type="sldImg"/>
          </p:nvPr>
        </p:nvSpPr>
        <p:spPr>
          <a:ln/>
        </p:spPr>
      </p:sp>
      <p:sp>
        <p:nvSpPr>
          <p:cNvPr id="25603"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nl-NL" altLang="nl-NL"/>
          </a:p>
        </p:txBody>
      </p:sp>
      <p:sp>
        <p:nvSpPr>
          <p:cNvPr id="25604"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5E7FFC77-96BB-4745-915E-3E1402B6AD56}" type="slidenum">
              <a:rPr lang="en-GB" altLang="en-US">
                <a:solidFill>
                  <a:schemeClr val="tx1"/>
                </a:solidFill>
                <a:latin typeface="Arial" charset="0"/>
              </a:rPr>
              <a:pPr/>
              <a:t>11</a:t>
            </a:fld>
            <a:endParaRPr lang="en-GB" altLang="en-US">
              <a:solidFill>
                <a:schemeClr val="tx1"/>
              </a:solidFill>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jdelijke aanduiding voor dia-afbeelding 1"/>
          <p:cNvSpPr>
            <a:spLocks noGrp="1" noRot="1" noChangeAspect="1" noTextEdit="1"/>
          </p:cNvSpPr>
          <p:nvPr>
            <p:ph type="sldImg"/>
          </p:nvPr>
        </p:nvSpPr>
        <p:spPr>
          <a:ln/>
        </p:spPr>
      </p:sp>
      <p:sp>
        <p:nvSpPr>
          <p:cNvPr id="27651"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nl-NL" altLang="nl-NL"/>
          </a:p>
        </p:txBody>
      </p:sp>
      <p:sp>
        <p:nvSpPr>
          <p:cNvPr id="27652"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08D52949-9A1E-B34F-B2B7-3B846B3972D2}" type="slidenum">
              <a:rPr lang="en-GB" altLang="en-US">
                <a:solidFill>
                  <a:schemeClr val="tx1"/>
                </a:solidFill>
                <a:latin typeface="Arial" charset="0"/>
              </a:rPr>
              <a:pPr/>
              <a:t>12</a:t>
            </a:fld>
            <a:endParaRPr lang="en-GB" altLang="en-US">
              <a:solidFill>
                <a:schemeClr val="tx1"/>
              </a:solidFill>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p>
        </p:txBody>
      </p:sp>
      <p:sp>
        <p:nvSpPr>
          <p:cNvPr id="922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33A48830-5611-3B4A-BAB7-F3A3CCF4A418}" type="slidenum">
              <a:rPr lang="en-GB" altLang="en-US"/>
              <a:pPr>
                <a:spcBef>
                  <a:spcPct val="0"/>
                </a:spcBef>
              </a:pPr>
              <a:t>13</a:t>
            </a:fld>
            <a:endParaRPr lang="en-GB" altLang="en-US"/>
          </a:p>
        </p:txBody>
      </p:sp>
    </p:spTree>
    <p:extLst>
      <p:ext uri="{BB962C8B-B14F-4D97-AF65-F5344CB8AC3E}">
        <p14:creationId xmlns:p14="http://schemas.microsoft.com/office/powerpoint/2010/main" val="5249622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jdelijke aanduiding voor dia-afbeelding 1"/>
          <p:cNvSpPr>
            <a:spLocks noGrp="1" noRot="1" noChangeAspect="1" noTextEdit="1"/>
          </p:cNvSpPr>
          <p:nvPr>
            <p:ph type="sldImg"/>
          </p:nvPr>
        </p:nvSpPr>
        <p:spPr>
          <a:ln/>
        </p:spPr>
      </p:sp>
      <p:sp>
        <p:nvSpPr>
          <p:cNvPr id="36867"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nl-NL" altLang="nl-NL"/>
          </a:p>
        </p:txBody>
      </p:sp>
      <p:sp>
        <p:nvSpPr>
          <p:cNvPr id="36868"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4535E45B-DDF7-1B47-B66B-FBFA3E51B3A0}" type="slidenum">
              <a:rPr lang="en-GB" altLang="en-US">
                <a:solidFill>
                  <a:schemeClr val="tx1"/>
                </a:solidFill>
                <a:latin typeface="Arial" charset="0"/>
              </a:rPr>
              <a:pPr/>
              <a:t>21</a:t>
            </a:fld>
            <a:endParaRPr lang="en-GB" altLang="en-US">
              <a:solidFill>
                <a:schemeClr val="tx1"/>
              </a:solidFill>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tLang="nl-NL"/>
          </a:p>
        </p:txBody>
      </p:sp>
      <p:sp>
        <p:nvSpPr>
          <p:cNvPr id="4915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F9F9A20D-05A1-8844-B1B8-731AEF3FAE58}" type="slidenum">
              <a:rPr lang="en-GB" altLang="nl-NL">
                <a:solidFill>
                  <a:schemeClr val="tx1"/>
                </a:solidFill>
                <a:latin typeface="Arial" charset="0"/>
              </a:rPr>
              <a:pPr/>
              <a:t>22</a:t>
            </a:fld>
            <a:endParaRPr lang="en-GB" altLang="nl-NL">
              <a:solidFill>
                <a:schemeClr val="tx1"/>
              </a:solidFill>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p>
        </p:txBody>
      </p:sp>
      <p:sp>
        <p:nvSpPr>
          <p:cNvPr id="922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33A48830-5611-3B4A-BAB7-F3A3CCF4A418}" type="slidenum">
              <a:rPr lang="en-GB" altLang="en-US"/>
              <a:pPr>
                <a:spcBef>
                  <a:spcPct val="0"/>
                </a:spcBef>
              </a:pPr>
              <a:t>2</a:t>
            </a:fld>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85000" lnSpcReduction="10000"/>
          </a:bodyPr>
          <a:lstStyle/>
          <a:p>
            <a:pPr>
              <a:defRPr/>
            </a:pPr>
            <a:r>
              <a:rPr lang="en-GB" dirty="0">
                <a:latin typeface="Times New Roman" pitchFamily="18" charset="0"/>
                <a:cs typeface="Times New Roman" pitchFamily="18" charset="0"/>
              </a:rPr>
              <a:t>NB: See section 6 of the guidelines</a:t>
            </a:r>
          </a:p>
          <a:p>
            <a:pPr>
              <a:defRPr/>
            </a:pPr>
            <a:r>
              <a:rPr lang="en-GB" dirty="0">
                <a:latin typeface="Times New Roman" pitchFamily="18" charset="0"/>
                <a:cs typeface="Times New Roman" pitchFamily="18" charset="0"/>
              </a:rPr>
              <a:t>The BS cycle of operations follows the same steps as other modalities with the exception of the fundamental values pre-condition assessment (for GGDC)</a:t>
            </a:r>
          </a:p>
          <a:p>
            <a:pPr>
              <a:defRPr/>
            </a:pPr>
            <a:r>
              <a:rPr lang="en-GB" b="1" dirty="0">
                <a:latin typeface="Times New Roman" pitchFamily="18" charset="0"/>
                <a:cs typeface="Times New Roman" pitchFamily="18" charset="0"/>
              </a:rPr>
              <a:t>Insist that policy dialogue is essential in all the different stages of the cycle.</a:t>
            </a:r>
          </a:p>
          <a:p>
            <a:pPr marL="285750" indent="-285750">
              <a:buFontTx/>
              <a:buAutoNum type="romanLcParenR"/>
              <a:defRPr/>
            </a:pPr>
            <a:r>
              <a:rPr lang="en-GB" dirty="0">
                <a:latin typeface="Times New Roman" pitchFamily="18" charset="0"/>
                <a:cs typeface="Times New Roman" pitchFamily="18" charset="0"/>
              </a:rPr>
              <a:t>PROGRAMMING: NIP: multi annual planning</a:t>
            </a:r>
          </a:p>
          <a:p>
            <a:pPr marL="285750" indent="-285750">
              <a:buFontTx/>
              <a:buAutoNum type="romanLcParenR"/>
              <a:defRPr/>
            </a:pPr>
            <a:r>
              <a:rPr lang="en-GB" dirty="0">
                <a:latin typeface="Times New Roman" pitchFamily="18" charset="0"/>
                <a:cs typeface="Times New Roman" pitchFamily="18" charset="0"/>
              </a:rPr>
              <a:t>PROGRAMMING: BSSC: is to provide strategic guidance early on in the cycle and thereafter continues to provide continuous political and policy steer of the BS programmes: they take the decision in principle whether or not to engage in BS, particularly in high risk environments, as well as to suspend BS (see section 3 A) of the guidelines. Remember Modules 4 (fundamental values) and 9 (risk management): </a:t>
            </a:r>
            <a:r>
              <a:rPr lang="en-GB" sz="1000" dirty="0">
                <a:latin typeface="Times New Roman" pitchFamily="18" charset="0"/>
                <a:cs typeface="Times New Roman" pitchFamily="18" charset="0"/>
              </a:rPr>
              <a:t>The assessment of fundamental values will be done within the risk management framework (political risk category) during the identification phase and subsequently monitored during the formulation and implementation phases using the risk framework. Proposed SRC and SBC during the identification phase with substantial or high political risk will be submitted to the Budget Support Steering Committee who will balance any concerns related to the political risk with the need to provide and protect the provision of vital services, including other potential benefits, in order to decide whether a SRC or a SBC are appropriate aid modalities.</a:t>
            </a:r>
            <a:endParaRPr lang="en-GB" dirty="0">
              <a:latin typeface="Times New Roman" pitchFamily="18" charset="0"/>
              <a:cs typeface="Times New Roman" pitchFamily="18" charset="0"/>
            </a:endParaRPr>
          </a:p>
          <a:p>
            <a:pPr marL="285750" indent="-285750">
              <a:buFontTx/>
              <a:buAutoNum type="romanLcParenR"/>
              <a:defRPr/>
            </a:pPr>
            <a:r>
              <a:rPr lang="en-GB" dirty="0">
                <a:latin typeface="Times New Roman" pitchFamily="18" charset="0"/>
                <a:cs typeface="Times New Roman" pitchFamily="18" charset="0"/>
              </a:rPr>
              <a:t>IDENTIFICATION: QSG1: it validates or not the choice of BS and focuses on appreciation of the 4 eligibility criteria (publ pol, macro </a:t>
            </a:r>
            <a:r>
              <a:rPr lang="en-GB" dirty="0" err="1">
                <a:latin typeface="Times New Roman" pitchFamily="18" charset="0"/>
                <a:cs typeface="Times New Roman" pitchFamily="18" charset="0"/>
              </a:rPr>
              <a:t>strat</a:t>
            </a:r>
            <a:r>
              <a:rPr lang="en-GB" dirty="0">
                <a:latin typeface="Times New Roman" pitchFamily="18" charset="0"/>
                <a:cs typeface="Times New Roman" pitchFamily="18" charset="0"/>
              </a:rPr>
              <a:t>, PFM &amp; budget transparency) + next steps. Already states what type of BS and what amount, proposed objectives and expected results; priori actions if any, supporting measures, risks and next steps. First draft of RMF</a:t>
            </a:r>
          </a:p>
          <a:p>
            <a:pPr marL="285750" indent="-285750">
              <a:buFontTx/>
              <a:buAutoNum type="romanLcParenR"/>
              <a:defRPr/>
            </a:pPr>
            <a:r>
              <a:rPr lang="en-GB" dirty="0">
                <a:latin typeface="Times New Roman" pitchFamily="18" charset="0"/>
                <a:cs typeface="Times New Roman" pitchFamily="18" charset="0"/>
              </a:rPr>
              <a:t>FORMULATION: QSG2: eligibility criteria plus conditions and formulation: action fiche and draft Technical and Administrative Provisions. Includes (</a:t>
            </a:r>
            <a:r>
              <a:rPr lang="en-GB" dirty="0" err="1">
                <a:latin typeface="Times New Roman" pitchFamily="18" charset="0"/>
                <a:cs typeface="Times New Roman" pitchFamily="18" charset="0"/>
              </a:rPr>
              <a:t>i</a:t>
            </a:r>
            <a:r>
              <a:rPr lang="en-GB" dirty="0">
                <a:latin typeface="Times New Roman" pitchFamily="18" charset="0"/>
                <a:cs typeface="Times New Roman" pitchFamily="18" charset="0"/>
              </a:rPr>
              <a:t>) </a:t>
            </a:r>
            <a:r>
              <a:rPr lang="en-GB" sz="1000" dirty="0">
                <a:latin typeface="Times New Roman" pitchFamily="18" charset="0"/>
                <a:cs typeface="Times New Roman" pitchFamily="18" charset="0"/>
              </a:rPr>
              <a:t>Rationale, objectives and expected benefits of the BS, (ii)Assessment of country context and budget support eligibility, (iii) RMF with major risks and mitigating measures and (iv) design of the programme including the expected benefits and results, whether targeted or not targeted, budget and calendar (total budget, indicative calendar for disbursements), stakeholders and donor coordination, performance monitoring, criteria for disbursement, complementary measures (in particular for capacity development, evaluation and audit, communication and visibility). Then goes to EDF committee for approval if ACP or to appropriate committee of EU MS for other regions.</a:t>
            </a:r>
            <a:endParaRPr lang="en-GB" dirty="0">
              <a:latin typeface="Times New Roman" pitchFamily="18" charset="0"/>
              <a:cs typeface="Times New Roman" pitchFamily="18" charset="0"/>
            </a:endParaRPr>
          </a:p>
          <a:p>
            <a:pPr marL="285750" indent="-285750">
              <a:buFontTx/>
              <a:buAutoNum type="romanLcParenR"/>
              <a:defRPr/>
            </a:pPr>
            <a:r>
              <a:rPr lang="en-GB" dirty="0">
                <a:latin typeface="Times New Roman" pitchFamily="18" charset="0"/>
                <a:cs typeface="Times New Roman" pitchFamily="18" charset="0"/>
              </a:rPr>
              <a:t>IMPLEMENTATION: monitoring, payment and dialogue are the subject of this module and</a:t>
            </a:r>
          </a:p>
          <a:p>
            <a:pPr marL="285750" indent="-285750">
              <a:buFontTx/>
              <a:buAutoNum type="romanLcParenR"/>
              <a:defRPr/>
            </a:pPr>
            <a:r>
              <a:rPr lang="en-GB" dirty="0">
                <a:latin typeface="Times New Roman" pitchFamily="18" charset="0"/>
                <a:cs typeface="Times New Roman" pitchFamily="18" charset="0"/>
              </a:rPr>
              <a:t>EVALUATION is also presented in this module</a:t>
            </a:r>
          </a:p>
        </p:txBody>
      </p:sp>
      <p:sp>
        <p:nvSpPr>
          <p:cNvPr id="1126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6C458CEE-A5E3-264F-818F-072E6BF9CF79}" type="slidenum">
              <a:rPr lang="en-GB" altLang="nl-NL">
                <a:solidFill>
                  <a:srgbClr val="000000"/>
                </a:solidFill>
                <a:latin typeface="Arial" charset="0"/>
              </a:rPr>
              <a:pPr/>
              <a:t>3</a:t>
            </a:fld>
            <a:endParaRPr lang="en-GB" altLang="nl-NL">
              <a:solidFill>
                <a:srgbClr val="000000"/>
              </a:solidFill>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p:spPr>
      </p:sp>
      <p:sp>
        <p:nvSpPr>
          <p:cNvPr id="1331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nl-NL"/>
              <a:t>Present and discuss the CEF (see page 10 of the BS Guidelines) in detail.</a:t>
            </a:r>
          </a:p>
        </p:txBody>
      </p:sp>
      <p:sp>
        <p:nvSpPr>
          <p:cNvPr id="1331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D759E73E-3CCE-D049-B072-B08A202443D1}" type="slidenum">
              <a:rPr lang="en-GB" altLang="nl-NL">
                <a:solidFill>
                  <a:schemeClr val="tx1"/>
                </a:solidFill>
                <a:latin typeface="Arial" charset="0"/>
              </a:rPr>
              <a:pPr/>
              <a:t>4</a:t>
            </a:fld>
            <a:endParaRPr lang="en-GB" altLang="nl-NL">
              <a:solidFill>
                <a:schemeClr val="tx1"/>
              </a:solidFill>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nl-NL"/>
              <a:t>This slide to show that the complete logframe presented in the guidelines and in the previous slide is in fact the logframe resulting from the convergence and merger of two separate logframes: the one from the government describing the chain from inputs to impacts, and the one from the BS programme which describes the chain from the inputs provided by the support programme to the induced outputs, </a:t>
            </a:r>
            <a:r>
              <a:rPr lang="en-GB" altLang="nl-NL" u="sng"/>
              <a:t>which constitute a contribution to the realisation of the government strategy. </a:t>
            </a:r>
          </a:p>
          <a:p>
            <a:r>
              <a:rPr lang="en-GB" altLang="nl-NL"/>
              <a:t>The evaluation methodology (three step approach) that has been developed is based on this essential distinction. </a:t>
            </a:r>
          </a:p>
          <a:p>
            <a:endParaRPr lang="en-GB" altLang="nl-NL"/>
          </a:p>
          <a:p>
            <a:endParaRPr lang="en-GB" altLang="nl-NL"/>
          </a:p>
        </p:txBody>
      </p:sp>
      <p:sp>
        <p:nvSpPr>
          <p:cNvPr id="153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D1B25D32-D438-F040-9E46-884BEF700454}" type="slidenum">
              <a:rPr lang="en-GB" altLang="nl-NL">
                <a:solidFill>
                  <a:schemeClr val="tx1"/>
                </a:solidFill>
                <a:latin typeface="Arial" charset="0"/>
              </a:rPr>
              <a:pPr/>
              <a:t>5</a:t>
            </a:fld>
            <a:endParaRPr lang="en-GB" altLang="nl-NL">
              <a:solidFill>
                <a:schemeClr val="tx1"/>
              </a:solidFill>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p>
        </p:txBody>
      </p:sp>
      <p:sp>
        <p:nvSpPr>
          <p:cNvPr id="922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33A48830-5611-3B4A-BAB7-F3A3CCF4A418}" type="slidenum">
              <a:rPr lang="en-GB" altLang="en-US"/>
              <a:pPr>
                <a:spcBef>
                  <a:spcPct val="0"/>
                </a:spcBef>
              </a:pPr>
              <a:t>6</a:t>
            </a:fld>
            <a:endParaRPr lang="en-GB" altLang="en-US"/>
          </a:p>
        </p:txBody>
      </p:sp>
    </p:spTree>
    <p:extLst>
      <p:ext uri="{BB962C8B-B14F-4D97-AF65-F5344CB8AC3E}">
        <p14:creationId xmlns:p14="http://schemas.microsoft.com/office/powerpoint/2010/main" val="1536267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85000" lnSpcReduction="20000"/>
          </a:bodyPr>
          <a:lstStyle/>
          <a:p>
            <a:pPr>
              <a:defRPr/>
            </a:pPr>
            <a:r>
              <a:rPr lang="fr-BE" dirty="0"/>
              <a:t>The five </a:t>
            </a:r>
            <a:r>
              <a:rPr lang="fr-BE" dirty="0" err="1"/>
              <a:t>levels</a:t>
            </a:r>
            <a:r>
              <a:rPr lang="fr-BE" dirty="0"/>
              <a:t> are </a:t>
            </a:r>
            <a:r>
              <a:rPr lang="fr-BE" dirty="0" err="1"/>
              <a:t>those</a:t>
            </a:r>
            <a:r>
              <a:rPr lang="fr-BE" dirty="0"/>
              <a:t> of the </a:t>
            </a:r>
            <a:r>
              <a:rPr lang="fr-BE" dirty="0" err="1"/>
              <a:t>comprehensive</a:t>
            </a:r>
            <a:r>
              <a:rPr lang="fr-BE" dirty="0"/>
              <a:t> </a:t>
            </a:r>
            <a:r>
              <a:rPr lang="fr-BE" dirty="0" err="1"/>
              <a:t>evaluation</a:t>
            </a:r>
            <a:r>
              <a:rPr lang="fr-BE" dirty="0"/>
              <a:t> </a:t>
            </a:r>
            <a:r>
              <a:rPr lang="fr-BE" dirty="0" err="1"/>
              <a:t>framework</a:t>
            </a:r>
            <a:r>
              <a:rPr lang="fr-BE" dirty="0"/>
              <a:t> : inputs, outputs, </a:t>
            </a:r>
            <a:r>
              <a:rPr lang="fr-BE" dirty="0" err="1"/>
              <a:t>induced</a:t>
            </a:r>
            <a:r>
              <a:rPr lang="fr-BE" dirty="0"/>
              <a:t> outputs, </a:t>
            </a:r>
            <a:r>
              <a:rPr lang="fr-BE" dirty="0" err="1"/>
              <a:t>outcomes</a:t>
            </a:r>
            <a:r>
              <a:rPr lang="fr-BE" dirty="0"/>
              <a:t>, impacts</a:t>
            </a:r>
          </a:p>
          <a:p>
            <a:pPr>
              <a:defRPr/>
            </a:pPr>
            <a:endParaRPr lang="fr-BE" dirty="0"/>
          </a:p>
          <a:p>
            <a:pPr marL="933450" lvl="1" indent="-476250" eaLnBrk="1" hangingPunct="1">
              <a:lnSpc>
                <a:spcPct val="130000"/>
              </a:lnSpc>
              <a:spcBef>
                <a:spcPct val="0"/>
              </a:spcBef>
              <a:spcAft>
                <a:spcPts val="0"/>
              </a:spcAft>
              <a:buFont typeface="Wingdings" pitchFamily="2" charset="2"/>
              <a:buChar char="§"/>
              <a:defRPr/>
            </a:pPr>
            <a:r>
              <a:rPr lang="en-GB" sz="1800" dirty="0">
                <a:solidFill>
                  <a:srgbClr val="C00000"/>
                </a:solidFill>
              </a:rPr>
              <a:t>Preparation: </a:t>
            </a:r>
            <a:r>
              <a:rPr lang="en-GB" sz="1800" dirty="0">
                <a:solidFill>
                  <a:schemeClr val="accent6"/>
                </a:solidFill>
              </a:rPr>
              <a:t>drafting </a:t>
            </a:r>
            <a:r>
              <a:rPr lang="en-GB" sz="1800" dirty="0" err="1">
                <a:solidFill>
                  <a:schemeClr val="accent6"/>
                </a:solidFill>
              </a:rPr>
              <a:t>ToR</a:t>
            </a:r>
            <a:r>
              <a:rPr lang="en-GB" sz="1800" dirty="0">
                <a:solidFill>
                  <a:schemeClr val="accent6"/>
                </a:solidFill>
              </a:rPr>
              <a:t>, establishment of management and reference groups, recruitment of consultants. </a:t>
            </a:r>
          </a:p>
          <a:p>
            <a:pPr marL="933450" lvl="1" indent="-476250" eaLnBrk="1" hangingPunct="1">
              <a:lnSpc>
                <a:spcPct val="130000"/>
              </a:lnSpc>
              <a:spcBef>
                <a:spcPct val="0"/>
              </a:spcBef>
              <a:spcAft>
                <a:spcPts val="0"/>
              </a:spcAft>
              <a:buFont typeface="Wingdings" pitchFamily="2" charset="2"/>
              <a:buChar char="§"/>
              <a:defRPr/>
            </a:pPr>
            <a:r>
              <a:rPr lang="en-GB" sz="1800" dirty="0">
                <a:solidFill>
                  <a:srgbClr val="C00000"/>
                </a:solidFill>
              </a:rPr>
              <a:t>Five phases: </a:t>
            </a:r>
            <a:r>
              <a:rPr lang="en-GB" sz="1800" dirty="0">
                <a:solidFill>
                  <a:schemeClr val="accent6"/>
                </a:solidFill>
              </a:rPr>
              <a:t>Inception, data collection and preliminary analysis, in depth analysis and verification, synthesis and dissemination.</a:t>
            </a:r>
          </a:p>
          <a:p>
            <a:pPr marL="933450" lvl="1" indent="-476250" eaLnBrk="1" hangingPunct="1">
              <a:lnSpc>
                <a:spcPct val="130000"/>
              </a:lnSpc>
              <a:spcBef>
                <a:spcPct val="0"/>
              </a:spcBef>
              <a:spcAft>
                <a:spcPts val="0"/>
              </a:spcAft>
              <a:buFont typeface="Wingdings" pitchFamily="2" charset="2"/>
              <a:buChar char="§"/>
              <a:defRPr/>
            </a:pPr>
            <a:r>
              <a:rPr lang="en-GB" sz="1800" dirty="0">
                <a:solidFill>
                  <a:schemeClr val="accent6"/>
                </a:solidFill>
              </a:rPr>
              <a:t>The phases will take </a:t>
            </a:r>
            <a:r>
              <a:rPr lang="en-GB" sz="1800" dirty="0">
                <a:solidFill>
                  <a:srgbClr val="C00000"/>
                </a:solidFill>
              </a:rPr>
              <a:t>12-18 months </a:t>
            </a:r>
            <a:r>
              <a:rPr lang="en-GB" sz="1800" dirty="0">
                <a:solidFill>
                  <a:schemeClr val="accent6"/>
                </a:solidFill>
              </a:rPr>
              <a:t>and require 350 to 450 person days.</a:t>
            </a:r>
          </a:p>
          <a:p>
            <a:pPr marL="933450" lvl="1" indent="-476250">
              <a:lnSpc>
                <a:spcPct val="130000"/>
              </a:lnSpc>
              <a:spcBef>
                <a:spcPct val="0"/>
              </a:spcBef>
              <a:spcAft>
                <a:spcPts val="0"/>
              </a:spcAft>
              <a:buFont typeface="Wingdings" pitchFamily="2" charset="2"/>
              <a:buChar char="§"/>
              <a:defRPr/>
            </a:pPr>
            <a:r>
              <a:rPr lang="fr-BE" sz="1800" dirty="0">
                <a:solidFill>
                  <a:schemeClr val="accent6"/>
                </a:solidFill>
              </a:rPr>
              <a:t>Evaluation of BS </a:t>
            </a:r>
            <a:r>
              <a:rPr lang="fr-BE" sz="1800" dirty="0" err="1">
                <a:solidFill>
                  <a:schemeClr val="accent6"/>
                </a:solidFill>
              </a:rPr>
              <a:t>should</a:t>
            </a:r>
            <a:r>
              <a:rPr lang="fr-BE" sz="1800" dirty="0">
                <a:solidFill>
                  <a:schemeClr val="accent6"/>
                </a:solidFill>
              </a:rPr>
              <a:t> </a:t>
            </a:r>
            <a:r>
              <a:rPr lang="fr-BE" sz="1800" dirty="0" err="1">
                <a:solidFill>
                  <a:schemeClr val="accent6"/>
                </a:solidFill>
              </a:rPr>
              <a:t>be</a:t>
            </a:r>
            <a:r>
              <a:rPr lang="fr-BE" sz="1800" dirty="0">
                <a:solidFill>
                  <a:schemeClr val="accent6"/>
                </a:solidFill>
              </a:rPr>
              <a:t> </a:t>
            </a:r>
            <a:r>
              <a:rPr lang="fr-BE" sz="1800" dirty="0" err="1">
                <a:solidFill>
                  <a:schemeClr val="accent6"/>
                </a:solidFill>
              </a:rPr>
              <a:t>carried</a:t>
            </a:r>
            <a:r>
              <a:rPr lang="fr-BE" sz="1800" dirty="0">
                <a:solidFill>
                  <a:schemeClr val="accent6"/>
                </a:solidFill>
              </a:rPr>
              <a:t> out </a:t>
            </a:r>
            <a:r>
              <a:rPr lang="fr-BE" sz="1800" dirty="0" err="1">
                <a:solidFill>
                  <a:schemeClr val="accent6"/>
                </a:solidFill>
              </a:rPr>
              <a:t>every</a:t>
            </a:r>
            <a:r>
              <a:rPr lang="fr-BE" sz="1800" dirty="0">
                <a:solidFill>
                  <a:schemeClr val="accent6"/>
                </a:solidFill>
              </a:rPr>
              <a:t> 5-7 </a:t>
            </a:r>
            <a:r>
              <a:rPr lang="fr-BE" sz="1800" dirty="0" err="1">
                <a:solidFill>
                  <a:schemeClr val="accent6"/>
                </a:solidFill>
              </a:rPr>
              <a:t>years</a:t>
            </a:r>
            <a:endParaRPr lang="en-GB" sz="1800" dirty="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en-GB" sz="1800" dirty="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en-GB" sz="1800" dirty="0">
                <a:solidFill>
                  <a:schemeClr val="accent6"/>
                </a:solidFill>
              </a:rPr>
              <a:t>Alternatively: steps could be implemented at different times.</a:t>
            </a:r>
          </a:p>
          <a:p>
            <a:pPr marL="933450" lvl="1" indent="-476250" eaLnBrk="1" hangingPunct="1">
              <a:lnSpc>
                <a:spcPct val="130000"/>
              </a:lnSpc>
              <a:spcBef>
                <a:spcPct val="0"/>
              </a:spcBef>
              <a:spcAft>
                <a:spcPts val="0"/>
              </a:spcAft>
              <a:buFont typeface="Wingdings" pitchFamily="2" charset="2"/>
              <a:buChar char="§"/>
              <a:defRPr/>
            </a:pPr>
            <a:r>
              <a:rPr lang="en-GB" sz="1800" dirty="0">
                <a:solidFill>
                  <a:schemeClr val="accent6"/>
                </a:solidFill>
              </a:rPr>
              <a:t>Step 1 could be carried out more often than steps 2 and 3.</a:t>
            </a:r>
          </a:p>
          <a:p>
            <a:pPr>
              <a:defRPr/>
            </a:pPr>
            <a:endParaRPr lang="en-GB" dirty="0"/>
          </a:p>
        </p:txBody>
      </p:sp>
      <p:sp>
        <p:nvSpPr>
          <p:cNvPr id="1741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37CF66E2-EC3F-C147-AFF8-00A809780A26}" type="slidenum">
              <a:rPr lang="en-GB" altLang="nl-NL">
                <a:solidFill>
                  <a:schemeClr val="tx1"/>
                </a:solidFill>
                <a:latin typeface="Arial" charset="0"/>
              </a:rPr>
              <a:pPr/>
              <a:t>7</a:t>
            </a:fld>
            <a:endParaRPr lang="en-GB" altLang="nl-NL">
              <a:solidFill>
                <a:schemeClr val="tx1"/>
              </a:solidFill>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nl-NL" altLang="nl-NL"/>
          </a:p>
        </p:txBody>
      </p:sp>
      <p:sp>
        <p:nvSpPr>
          <p:cNvPr id="1946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0178187F-0805-6B48-89E7-E79379B8B411}" type="slidenum">
              <a:rPr lang="en-GB" altLang="nl-NL">
                <a:solidFill>
                  <a:schemeClr val="tx1"/>
                </a:solidFill>
                <a:latin typeface="Arial" charset="0"/>
              </a:rPr>
              <a:pPr/>
              <a:t>8</a:t>
            </a:fld>
            <a:endParaRPr lang="en-GB" altLang="nl-NL">
              <a:solidFill>
                <a:schemeClr val="tx1"/>
              </a:solidFill>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nl-NL" altLang="nl-NL"/>
          </a:p>
        </p:txBody>
      </p:sp>
      <p:sp>
        <p:nvSpPr>
          <p:cNvPr id="215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defRPr>
            </a:lvl1pPr>
            <a:lvl2pPr marL="742950" indent="-285750">
              <a:defRPr sz="1200">
                <a:solidFill>
                  <a:srgbClr val="0F5494"/>
                </a:solidFill>
                <a:latin typeface="Verdana" charset="0"/>
              </a:defRPr>
            </a:lvl2pPr>
            <a:lvl3pPr marL="1143000" indent="-228600">
              <a:defRPr sz="1200">
                <a:solidFill>
                  <a:srgbClr val="0F5494"/>
                </a:solidFill>
                <a:latin typeface="Verdana" charset="0"/>
              </a:defRPr>
            </a:lvl3pPr>
            <a:lvl4pPr marL="1600200" indent="-228600">
              <a:defRPr sz="1200">
                <a:solidFill>
                  <a:srgbClr val="0F5494"/>
                </a:solidFill>
                <a:latin typeface="Verdana" charset="0"/>
              </a:defRPr>
            </a:lvl4pPr>
            <a:lvl5pPr marL="2057400" indent="-22860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fld id="{6971617C-5876-624D-B290-E98A3DC442F2}" type="slidenum">
              <a:rPr lang="en-GB" altLang="nl-NL">
                <a:solidFill>
                  <a:schemeClr val="tx1"/>
                </a:solidFill>
                <a:latin typeface="Arial" charset="0"/>
              </a:rPr>
              <a:pPr/>
              <a:t>9</a:t>
            </a:fld>
            <a:endParaRPr lang="en-GB" altLang="nl-NL">
              <a:solidFill>
                <a:schemeClr val="tx1"/>
              </a:solidFill>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en-US" sz="1800">
              <a:solidFill>
                <a:srgbClr val="FFFFFF"/>
              </a:solidFill>
            </a:endParaRPr>
          </a:p>
        </p:txBody>
      </p:sp>
      <p:pic>
        <p:nvPicPr>
          <p:cNvPr id="5" name="Picture 6" descr="LOGO CE-EN-quadri.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x-none" sz="180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a:t>Title</a:t>
            </a:r>
            <a:endParaRPr lang="en-GB" noProof="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a:t>Subtitle</a:t>
            </a:r>
            <a:endParaRPr lang="en-GB" noProof="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Verdana" panose="020B0604030504040204" pitchFamily="34" charset="0"/>
              </a:defRPr>
            </a:lvl1pPr>
          </a:lstStyle>
          <a:p>
            <a:pPr>
              <a:defRPr/>
            </a:pPr>
            <a:fld id="{5BEAF3B1-81D9-9D4C-9741-BABA87CBA464}" type="slidenum">
              <a:rPr lang="en-GB" altLang="en-US"/>
              <a:pPr>
                <a:defRPr/>
              </a:pPr>
              <a:t>‹#›</a:t>
            </a:fld>
            <a:endParaRPr lang="en-GB" altLang="en-US"/>
          </a:p>
        </p:txBody>
      </p:sp>
    </p:spTree>
    <p:extLst>
      <p:ext uri="{BB962C8B-B14F-4D97-AF65-F5344CB8AC3E}">
        <p14:creationId xmlns:p14="http://schemas.microsoft.com/office/powerpoint/2010/main" val="713451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E97E254-54C8-A54C-A53A-A8D7DAF60319}" type="slidenum">
              <a:rPr lang="en-GB" altLang="en-US"/>
              <a:pPr>
                <a:defRPr/>
              </a:pPr>
              <a:t>‹#›</a:t>
            </a:fld>
            <a:endParaRPr lang="en-GB" altLang="en-US"/>
          </a:p>
        </p:txBody>
      </p:sp>
    </p:spTree>
    <p:extLst>
      <p:ext uri="{BB962C8B-B14F-4D97-AF65-F5344CB8AC3E}">
        <p14:creationId xmlns:p14="http://schemas.microsoft.com/office/powerpoint/2010/main" val="126454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59B0207-97D0-164F-9F12-A405DC42AA7E}" type="slidenum">
              <a:rPr lang="en-GB" altLang="en-US"/>
              <a:pPr>
                <a:defRPr/>
              </a:pPr>
              <a:t>‹#›</a:t>
            </a:fld>
            <a:endParaRPr lang="en-GB" altLang="en-US"/>
          </a:p>
        </p:txBody>
      </p:sp>
    </p:spTree>
    <p:extLst>
      <p:ext uri="{BB962C8B-B14F-4D97-AF65-F5344CB8AC3E}">
        <p14:creationId xmlns:p14="http://schemas.microsoft.com/office/powerpoint/2010/main" val="1461000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EDAF8FD-14D2-DE44-B84D-8F2A98BF4DFB}" type="slidenum">
              <a:rPr lang="en-GB" altLang="en-US"/>
              <a:pPr>
                <a:defRPr/>
              </a:pPr>
              <a:t>‹#›</a:t>
            </a:fld>
            <a:endParaRPr lang="en-GB" altLang="en-US"/>
          </a:p>
        </p:txBody>
      </p:sp>
    </p:spTree>
    <p:extLst>
      <p:ext uri="{BB962C8B-B14F-4D97-AF65-F5344CB8AC3E}">
        <p14:creationId xmlns:p14="http://schemas.microsoft.com/office/powerpoint/2010/main" val="632628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5117176-FA2B-FF44-849F-3E08EAD1A8DC}" type="slidenum">
              <a:rPr lang="en-GB" altLang="en-US"/>
              <a:pPr>
                <a:defRPr/>
              </a:pPr>
              <a:t>‹#›</a:t>
            </a:fld>
            <a:endParaRPr lang="en-GB" altLang="en-US"/>
          </a:p>
        </p:txBody>
      </p:sp>
    </p:spTree>
    <p:extLst>
      <p:ext uri="{BB962C8B-B14F-4D97-AF65-F5344CB8AC3E}">
        <p14:creationId xmlns:p14="http://schemas.microsoft.com/office/powerpoint/2010/main" val="390873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A89868C-DD93-FB44-9C64-14CCD1C8D871}" type="slidenum">
              <a:rPr lang="en-GB" altLang="en-US"/>
              <a:pPr>
                <a:defRPr/>
              </a:pPr>
              <a:t>‹#›</a:t>
            </a:fld>
            <a:endParaRPr lang="en-GB" altLang="en-US"/>
          </a:p>
        </p:txBody>
      </p:sp>
    </p:spTree>
    <p:extLst>
      <p:ext uri="{BB962C8B-B14F-4D97-AF65-F5344CB8AC3E}">
        <p14:creationId xmlns:p14="http://schemas.microsoft.com/office/powerpoint/2010/main" val="2535306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D89BB9C0-D28E-5242-B41B-620F14E91B2C}" type="slidenum">
              <a:rPr lang="en-GB" altLang="en-US"/>
              <a:pPr>
                <a:defRPr/>
              </a:pPr>
              <a:t>‹#›</a:t>
            </a:fld>
            <a:endParaRPr lang="en-GB" altLang="en-US"/>
          </a:p>
        </p:txBody>
      </p:sp>
    </p:spTree>
    <p:extLst>
      <p:ext uri="{BB962C8B-B14F-4D97-AF65-F5344CB8AC3E}">
        <p14:creationId xmlns:p14="http://schemas.microsoft.com/office/powerpoint/2010/main" val="482633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F0AC5925-CCA7-E648-9CDC-706644480B82}" type="slidenum">
              <a:rPr lang="en-GB" altLang="en-US"/>
              <a:pPr>
                <a:defRPr/>
              </a:pPr>
              <a:t>‹#›</a:t>
            </a:fld>
            <a:endParaRPr lang="en-GB" altLang="en-US"/>
          </a:p>
        </p:txBody>
      </p:sp>
    </p:spTree>
    <p:extLst>
      <p:ext uri="{BB962C8B-B14F-4D97-AF65-F5344CB8AC3E}">
        <p14:creationId xmlns:p14="http://schemas.microsoft.com/office/powerpoint/2010/main" val="576054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BE0EAF5F-760F-3F45-8351-67AA6815DF97}" type="slidenum">
              <a:rPr lang="en-GB" altLang="en-US"/>
              <a:pPr>
                <a:defRPr/>
              </a:pPr>
              <a:t>‹#›</a:t>
            </a:fld>
            <a:endParaRPr lang="en-GB" altLang="en-US"/>
          </a:p>
        </p:txBody>
      </p:sp>
    </p:spTree>
    <p:extLst>
      <p:ext uri="{BB962C8B-B14F-4D97-AF65-F5344CB8AC3E}">
        <p14:creationId xmlns:p14="http://schemas.microsoft.com/office/powerpoint/2010/main" val="890221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CEDB795-BCDC-7543-82A7-AE9C0D736184}" type="slidenum">
              <a:rPr lang="en-GB" altLang="en-US"/>
              <a:pPr>
                <a:defRPr/>
              </a:pPr>
              <a:t>‹#›</a:t>
            </a:fld>
            <a:endParaRPr lang="en-GB" altLang="en-US"/>
          </a:p>
        </p:txBody>
      </p:sp>
    </p:spTree>
    <p:extLst>
      <p:ext uri="{BB962C8B-B14F-4D97-AF65-F5344CB8AC3E}">
        <p14:creationId xmlns:p14="http://schemas.microsoft.com/office/powerpoint/2010/main" val="439358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2CB594D8-256D-0647-9870-342186BF90D8}" type="slidenum">
              <a:rPr lang="en-GB" altLang="en-US"/>
              <a:pPr>
                <a:defRPr/>
              </a:pPr>
              <a:t>‹#›</a:t>
            </a:fld>
            <a:endParaRPr lang="en-GB" altLang="en-US"/>
          </a:p>
        </p:txBody>
      </p:sp>
    </p:spTree>
    <p:extLst>
      <p:ext uri="{BB962C8B-B14F-4D97-AF65-F5344CB8AC3E}">
        <p14:creationId xmlns:p14="http://schemas.microsoft.com/office/powerpoint/2010/main" val="124796806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panose="020B0604020202020204" pitchFamily="34" charset="0"/>
              </a:defRPr>
            </a:lvl1pPr>
          </a:lstStyle>
          <a:p>
            <a:pPr>
              <a:defRPr/>
            </a:pPr>
            <a:fld id="{1570106D-48A9-F340-A776-715D5AA14368}" type="slidenum">
              <a:rPr lang="en-GB" altLang="en-US"/>
              <a:pPr>
                <a:defRPr/>
              </a:pPr>
              <a:t>‹#›</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x-none" sz="1800">
              <a:solidFill>
                <a:srgbClr val="FFFFFF"/>
              </a:solidFill>
            </a:endParaRPr>
          </a:p>
        </p:txBody>
      </p:sp>
      <p:pic>
        <p:nvPicPr>
          <p:cNvPr id="1033" name="Picture 17" descr="LOGO CE_Vertical_EN_NEG_quadri_H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107" r:id="rId1"/>
    <p:sldLayoutId id="2147484097" r:id="rId2"/>
    <p:sldLayoutId id="2147484098" r:id="rId3"/>
    <p:sldLayoutId id="2147484099" r:id="rId4"/>
    <p:sldLayoutId id="2147484100" r:id="rId5"/>
    <p:sldLayoutId id="2147484101" r:id="rId6"/>
    <p:sldLayoutId id="2147484102" r:id="rId7"/>
    <p:sldLayoutId id="2147484103" r:id="rId8"/>
    <p:sldLayoutId id="2147484104" r:id="rId9"/>
    <p:sldLayoutId id="2147484105" r:id="rId10"/>
    <p:sldLayoutId id="2147484106"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oleObject" Target="file:////Users/juana/Dropbox/BS%20training%20Brussels%20March%202017/presentations%20Brussels%20March%202017/%3f%3f%3f" TargetMode="External"/><Relationship Id="rId4" Type="http://schemas.openxmlformats.org/officeDocument/2006/relationships/image" Target="../media/image9.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p:cNvSpPr>
            <a:spLocks noGrp="1" noChangeArrowheads="1"/>
          </p:cNvSpPr>
          <p:nvPr>
            <p:ph type="ctrTitle"/>
          </p:nvPr>
        </p:nvSpPr>
        <p:spPr>
          <a:xfrm>
            <a:off x="611188" y="1628775"/>
            <a:ext cx="8351837" cy="1223963"/>
          </a:xfrm>
        </p:spPr>
        <p:txBody>
          <a:bodyPr/>
          <a:lstStyle/>
          <a:p>
            <a:pPr indent="0" algn="ctr" eaLnBrk="1" hangingPunct="1"/>
            <a:r>
              <a:rPr lang="en-US" altLang="en-US" sz="2600"/>
              <a:t>Budget support training</a:t>
            </a:r>
            <a:br>
              <a:rPr lang="en-US" altLang="en-US" sz="2600"/>
            </a:br>
            <a:r>
              <a:rPr lang="en-US" altLang="en-US" sz="2600"/>
              <a:t/>
            </a:r>
            <a:br>
              <a:rPr lang="en-US" altLang="en-US" sz="2600"/>
            </a:br>
            <a:endParaRPr lang="en-GB" altLang="en-US" sz="2000"/>
          </a:p>
        </p:txBody>
      </p:sp>
      <p:sp>
        <p:nvSpPr>
          <p:cNvPr id="6147" name="Rectangle 6"/>
          <p:cNvSpPr>
            <a:spLocks noGrp="1" noChangeArrowheads="1"/>
          </p:cNvSpPr>
          <p:nvPr>
            <p:ph type="subTitle" idx="1"/>
          </p:nvPr>
        </p:nvSpPr>
        <p:spPr>
          <a:xfrm>
            <a:off x="1042988" y="2997200"/>
            <a:ext cx="7200900" cy="2016125"/>
          </a:xfrm>
        </p:spPr>
        <p:txBody>
          <a:bodyPr/>
          <a:lstStyle/>
          <a:p>
            <a:pPr algn="ctr" eaLnBrk="1" hangingPunct="1"/>
            <a:endParaRPr lang="en-GB" altLang="en-US" sz="2000" dirty="0"/>
          </a:p>
          <a:p>
            <a:pPr algn="ctr" eaLnBrk="1" hangingPunct="1"/>
            <a:r>
              <a:rPr lang="en-GB" altLang="en-US" sz="2000" dirty="0"/>
              <a:t>Module 10</a:t>
            </a:r>
          </a:p>
          <a:p>
            <a:pPr algn="ctr" eaLnBrk="1" hangingPunct="1"/>
            <a:endParaRPr lang="en-GB" altLang="en-US" sz="800" dirty="0"/>
          </a:p>
          <a:p>
            <a:pPr algn="ctr" eaLnBrk="1" hangingPunct="1"/>
            <a:r>
              <a:rPr lang="en-GB" altLang="en-US" sz="2000" dirty="0"/>
              <a:t>Evaluation </a:t>
            </a:r>
            <a:r>
              <a:rPr lang="en-GB" altLang="en-US" sz="2000" dirty="0" smtClean="0"/>
              <a:t>of Country Budget Support</a:t>
            </a:r>
            <a:endParaRPr lang="en-GB" altLang="en-US" sz="2000" dirty="0"/>
          </a:p>
          <a:p>
            <a:pPr algn="ctr" eaLnBrk="1" hangingPunct="1"/>
            <a:endParaRPr lang="en-GB" altLang="en-US" sz="2000" dirty="0"/>
          </a:p>
        </p:txBody>
      </p:sp>
      <p:sp>
        <p:nvSpPr>
          <p:cNvPr id="6148"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6EBBA259-5F3C-ED41-AAE7-B3926508F7C4}" type="slidenum">
              <a:rPr lang="en-GB" altLang="en-US" sz="1400" i="0">
                <a:solidFill>
                  <a:schemeClr val="bg1"/>
                </a:solidFill>
              </a:rPr>
              <a:pPr>
                <a:spcBef>
                  <a:spcPct val="0"/>
                </a:spcBef>
                <a:buClrTx/>
                <a:buFontTx/>
                <a:buNone/>
              </a:pPr>
              <a:t>1</a:t>
            </a:fld>
            <a:endParaRPr lang="en-GB" altLang="en-US" sz="1400" i="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1"/>
          <p:cNvSpPr>
            <a:spLocks noGrp="1"/>
          </p:cNvSpPr>
          <p:nvPr>
            <p:ph type="sldNum" sz="quarter" idx="12"/>
          </p:nvPr>
        </p:nvSpPr>
        <p:spPr>
          <a:xfrm>
            <a:off x="7010400" y="6381750"/>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FB404D94-963F-FF42-B3B5-B02068EEFB58}" type="slidenum">
              <a:rPr lang="en-GB" altLang="nl-NL" sz="1400" i="0">
                <a:solidFill>
                  <a:schemeClr val="tx1"/>
                </a:solidFill>
                <a:latin typeface="Arial" charset="0"/>
              </a:rPr>
              <a:pPr>
                <a:spcBef>
                  <a:spcPct val="0"/>
                </a:spcBef>
                <a:buClrTx/>
                <a:buFontTx/>
                <a:buNone/>
              </a:pPr>
              <a:t>10</a:t>
            </a:fld>
            <a:endParaRPr lang="en-GB" altLang="nl-NL" sz="1400" i="0">
              <a:solidFill>
                <a:schemeClr val="tx1"/>
              </a:solidFill>
              <a:latin typeface="Arial" charset="0"/>
            </a:endParaRPr>
          </a:p>
        </p:txBody>
      </p:sp>
      <p:graphicFrame>
        <p:nvGraphicFramePr>
          <p:cNvPr id="3" name="Table 2"/>
          <p:cNvGraphicFramePr>
            <a:graphicFrameLocks noGrp="1"/>
          </p:cNvGraphicFramePr>
          <p:nvPr/>
        </p:nvGraphicFramePr>
        <p:xfrm>
          <a:off x="179388" y="1203325"/>
          <a:ext cx="8856662" cy="5770310"/>
        </p:xfrm>
        <a:graphic>
          <a:graphicData uri="http://schemas.openxmlformats.org/drawingml/2006/table">
            <a:tbl>
              <a:tblPr/>
              <a:tblGrid>
                <a:gridCol w="804862"/>
                <a:gridCol w="3586163"/>
                <a:gridCol w="806450"/>
                <a:gridCol w="622300"/>
                <a:gridCol w="3036887"/>
              </a:tblGrid>
              <a:tr h="425450">
                <a:tc gridSpan="2">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altLang="x-none" sz="1400" b="1" i="0" u="none" strike="noStrike" cap="none" normalizeH="0" baseline="0">
                          <a:ln>
                            <a:noFill/>
                          </a:ln>
                          <a:solidFill>
                            <a:schemeClr val="bg1"/>
                          </a:solidFill>
                          <a:effectLst/>
                          <a:latin typeface="Arial" charset="0"/>
                          <a:ea typeface="Calibri" charset="0"/>
                          <a:cs typeface="Arial" charset="0"/>
                        </a:rPr>
                        <a:t>Government strategy</a:t>
                      </a: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F5494"/>
                    </a:solidFill>
                  </a:tcPr>
                </a:tc>
                <a:tc hMerge="1">
                  <a:txBody>
                    <a:bodyPr/>
                    <a:lstStyle/>
                    <a:p>
                      <a:endParaRPr lang="fr-FR"/>
                    </a:p>
                  </a:txBody>
                  <a:tcPr/>
                </a:tc>
                <a:tc gridSpan="2">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fr-FR" altLang="x-none" sz="1200" b="0" i="0" u="none" strike="noStrike" cap="none" normalizeH="0" baseline="0">
                        <a:ln>
                          <a:noFill/>
                        </a:ln>
                        <a:solidFill>
                          <a:srgbClr val="FFFFFF"/>
                        </a:solidFill>
                        <a:effectLst/>
                        <a:latin typeface="Arial" charset="0"/>
                        <a:ea typeface="Calibri" charset="0"/>
                        <a:cs typeface="Arial" charset="0"/>
                      </a:endParaRPr>
                    </a:p>
                  </a:txBody>
                  <a:tcPr marL="36140" marR="36140" marT="0" marB="0"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fr-FR"/>
                    </a:p>
                  </a:txBody>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fr-FR" altLang="x-none" sz="1200" b="0" i="0" u="none" strike="noStrike" cap="none" normalizeH="0" baseline="0">
                        <a:ln>
                          <a:noFill/>
                        </a:ln>
                        <a:solidFill>
                          <a:srgbClr val="FFFFFF"/>
                        </a:solidFill>
                        <a:effectLst/>
                        <a:latin typeface="Arial" charset="0"/>
                        <a:ea typeface="Calibri" charset="0"/>
                        <a:cs typeface="Arial" charset="0"/>
                      </a:endParaRPr>
                    </a:p>
                  </a:txBody>
                  <a:tcPr marL="36140" marR="36140"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20688">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Impacts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Sustainable and inclusive growth</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Poverty reduction</a:t>
                      </a: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400" b="1" i="0" u="none" strike="noStrike" cap="none" normalizeH="0" baseline="0">
                          <a:ln>
                            <a:noFill/>
                          </a:ln>
                          <a:solidFill>
                            <a:schemeClr val="bg1"/>
                          </a:solidFill>
                          <a:effectLst/>
                          <a:latin typeface="Arial" charset="0"/>
                          <a:ea typeface="Calibri" charset="0"/>
                          <a:cs typeface="Arial" charset="0"/>
                        </a:rPr>
                        <a:t>Budget support</a:t>
                      </a:r>
                      <a:endParaRPr kumimoji="0" lang="en-US" altLang="x-none" sz="1400" b="1" i="0" u="none" strike="noStrike" cap="none" normalizeH="0" baseline="0">
                        <a:ln>
                          <a:noFill/>
                        </a:ln>
                        <a:solidFill>
                          <a:schemeClr val="bg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F5494"/>
                    </a:solidFill>
                  </a:tcPr>
                </a:tc>
                <a:tc hMerge="1">
                  <a:txBody>
                    <a:bodyPr/>
                    <a:lstStyle/>
                    <a:p>
                      <a:endParaRPr lang="fr-FR"/>
                    </a:p>
                  </a:txBody>
                  <a:tcPr/>
                </a:tc>
                <a:tc hMerge="1">
                  <a:txBody>
                    <a:bodyPr/>
                    <a:lstStyle/>
                    <a:p>
                      <a:endParaRPr lang="fr-FR"/>
                    </a:p>
                  </a:txBody>
                  <a:tcPr/>
                </a:tc>
              </a:tr>
              <a:tr h="630238">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altLang="x-none" sz="1200" b="0" i="0" u="none" strike="noStrike" cap="none" normalizeH="0" baseline="0">
                          <a:ln>
                            <a:noFill/>
                          </a:ln>
                          <a:solidFill>
                            <a:schemeClr val="tx1"/>
                          </a:solidFill>
                          <a:effectLst/>
                          <a:latin typeface="Arial" charset="0"/>
                          <a:ea typeface="Calibri" charset="0"/>
                          <a:cs typeface="Arial" charset="0"/>
                        </a:rPr>
                        <a:t>Outcomes</a:t>
                      </a: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Positive responses by service users and economic actors to government  policy management and service delivery</a:t>
                      </a: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2">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fr-FR"/>
                    </a:p>
                  </a:txBody>
                  <a:tcPr/>
                </a:tc>
              </a:tr>
              <a:tr h="1262063">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Outputs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Execution of the budget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Monitoring of results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macro-economic management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public services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Etc.</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Induced outputs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2">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macro-economic management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public services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Strengthened PFM</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policy formulation</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Strengthened public sector institutions,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Etc</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fr-FR"/>
                    </a:p>
                  </a:txBody>
                  <a:tcPr/>
                </a:tc>
              </a:tr>
              <a:tr h="1979613">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Inputs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National and  sector policies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Budgetary resources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Human resources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Institutional structures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Strategies and operational programmes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Outputs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2">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More aid provided through the budget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More funds available for discretionary spending</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Increased predictability of disbursement of external funds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Policy dialogue, conditionalities, TA and capacity building better coordinated and more conducive for government strategies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harmonisation and alignment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Reduced transaction costs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fr-FR"/>
                    </a:p>
                  </a:txBody>
                  <a:tcPr/>
                </a:tc>
              </a:tr>
              <a:tr h="1050925">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fr-FR"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fr-FR"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Inputs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2">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Transfer of funds to the national Treasury and disbursement conditions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Policy dialogue and performance indicators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Capacity building and TA</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fr-FR"/>
                    </a:p>
                  </a:txBody>
                  <a:tcPr/>
                </a:tc>
              </a:tr>
            </a:tbl>
          </a:graphicData>
        </a:graphic>
      </p:graphicFrame>
      <p:sp>
        <p:nvSpPr>
          <p:cNvPr id="4" name="Rectangle 2"/>
          <p:cNvSpPr txBox="1">
            <a:spLocks noChangeArrowheads="1"/>
          </p:cNvSpPr>
          <p:nvPr/>
        </p:nvSpPr>
        <p:spPr>
          <a:xfrm>
            <a:off x="142875" y="188913"/>
            <a:ext cx="9001125" cy="792162"/>
          </a:xfrm>
          <a:prstGeom prst="rect">
            <a:avLst/>
          </a:prstGeom>
        </p:spPr>
        <p:txBody>
          <a:bodyPr/>
          <a:lstStyle/>
          <a:p>
            <a:pPr algn="ctr">
              <a:defRPr/>
            </a:pPr>
            <a:r>
              <a:rPr lang="fr-FR" sz="2400" b="1" kern="0" dirty="0" err="1">
                <a:solidFill>
                  <a:srgbClr val="FFFF00"/>
                </a:solidFill>
                <a:latin typeface="+mj-lt"/>
                <a:ea typeface="+mj-ea"/>
                <a:cs typeface="+mj-cs"/>
              </a:rPr>
              <a:t>Step</a:t>
            </a:r>
            <a:r>
              <a:rPr lang="fr-FR" sz="2400" b="1" kern="0" dirty="0">
                <a:solidFill>
                  <a:srgbClr val="FFFF00"/>
                </a:solidFill>
                <a:latin typeface="+mj-lt"/>
                <a:ea typeface="+mj-ea"/>
                <a:cs typeface="+mj-cs"/>
              </a:rPr>
              <a:t> 3: Exploration of the links </a:t>
            </a:r>
            <a:r>
              <a:rPr lang="fr-FR" sz="2400" b="1" kern="0" dirty="0" err="1">
                <a:solidFill>
                  <a:srgbClr val="FFFF00"/>
                </a:solidFill>
                <a:latin typeface="+mj-lt"/>
                <a:ea typeface="+mj-ea"/>
                <a:cs typeface="+mj-cs"/>
              </a:rPr>
              <a:t>between</a:t>
            </a:r>
            <a:r>
              <a:rPr lang="fr-FR" sz="2400" b="1" kern="0" dirty="0">
                <a:solidFill>
                  <a:srgbClr val="FFFF00"/>
                </a:solidFill>
                <a:latin typeface="+mj-lt"/>
                <a:ea typeface="+mj-ea"/>
                <a:cs typeface="+mj-cs"/>
              </a:rPr>
              <a:t> the BS and the </a:t>
            </a:r>
            <a:r>
              <a:rPr lang="fr-FR" sz="2400" b="1" kern="0" dirty="0" err="1">
                <a:solidFill>
                  <a:srgbClr val="FFFF00"/>
                </a:solidFill>
                <a:latin typeface="+mj-lt"/>
                <a:ea typeface="+mj-ea"/>
                <a:cs typeface="+mj-cs"/>
              </a:rPr>
              <a:t>results</a:t>
            </a:r>
            <a:r>
              <a:rPr lang="fr-FR" sz="2400" b="1" kern="0" dirty="0">
                <a:solidFill>
                  <a:srgbClr val="FFFF00"/>
                </a:solidFill>
                <a:latin typeface="+mj-lt"/>
                <a:ea typeface="+mj-ea"/>
                <a:cs typeface="+mj-cs"/>
              </a:rPr>
              <a:t> and impacts of the </a:t>
            </a:r>
            <a:r>
              <a:rPr lang="fr-FR" sz="2400" b="1" kern="0" dirty="0" err="1">
                <a:solidFill>
                  <a:srgbClr val="FFFF00"/>
                </a:solidFill>
                <a:latin typeface="+mj-lt"/>
                <a:ea typeface="+mj-ea"/>
                <a:cs typeface="+mj-cs"/>
              </a:rPr>
              <a:t>Gov</a:t>
            </a:r>
            <a:r>
              <a:rPr lang="fr-FR" sz="2400" b="1" kern="0" dirty="0">
                <a:solidFill>
                  <a:srgbClr val="FFFF00"/>
                </a:solidFill>
                <a:latin typeface="+mj-lt"/>
                <a:ea typeface="+mj-ea"/>
                <a:cs typeface="+mj-cs"/>
              </a:rPr>
              <a:t>. action</a:t>
            </a:r>
            <a:endParaRPr lang="en-US" sz="2400" b="1" kern="0" dirty="0">
              <a:solidFill>
                <a:srgbClr val="FFFF00"/>
              </a:solidFill>
              <a:latin typeface="+mj-lt"/>
              <a:ea typeface="+mj-ea"/>
              <a:cs typeface="+mj-cs"/>
            </a:endParaRPr>
          </a:p>
        </p:txBody>
      </p:sp>
      <p:sp>
        <p:nvSpPr>
          <p:cNvPr id="5" name="Oval 4"/>
          <p:cNvSpPr/>
          <p:nvPr/>
        </p:nvSpPr>
        <p:spPr>
          <a:xfrm rot="490554">
            <a:off x="1071563" y="1679575"/>
            <a:ext cx="7432675" cy="1812925"/>
          </a:xfrm>
          <a:prstGeom prst="ellipse">
            <a:avLst/>
          </a:prstGeom>
          <a:solidFill>
            <a:srgbClr val="FF0000">
              <a:alpha val="30000"/>
            </a:srgbClr>
          </a:solidFill>
          <a:ln>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schemeClr val="tx1"/>
              </a:solidFill>
            </a:endParaRPr>
          </a:p>
        </p:txBody>
      </p:sp>
      <p:cxnSp>
        <p:nvCxnSpPr>
          <p:cNvPr id="6" name="Straight Arrow Connector 5"/>
          <p:cNvCxnSpPr/>
          <p:nvPr/>
        </p:nvCxnSpPr>
        <p:spPr>
          <a:xfrm flipH="1">
            <a:off x="5364163" y="1406525"/>
            <a:ext cx="576262" cy="37306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569" name="TextBox 7"/>
          <p:cNvSpPr txBox="1">
            <a:spLocks noChangeArrowheads="1"/>
          </p:cNvSpPr>
          <p:nvPr/>
        </p:nvSpPr>
        <p:spPr bwMode="auto">
          <a:xfrm>
            <a:off x="5651500" y="1176338"/>
            <a:ext cx="846138" cy="246062"/>
          </a:xfrm>
          <a:prstGeom prst="rect">
            <a:avLst/>
          </a:prstGeom>
          <a:solidFill>
            <a:srgbClr val="FF0000">
              <a:alpha val="30196"/>
            </a:srgbClr>
          </a:solidFill>
          <a:ln w="19050">
            <a:solidFill>
              <a:schemeClr val="tx1"/>
            </a:solidFill>
            <a:miter lim="800000"/>
            <a:headEnd/>
            <a:tailEnd/>
          </a:ln>
        </p:spPr>
        <p:txBody>
          <a:bodyPr>
            <a:spAutoFit/>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ClrTx/>
              <a:buFontTx/>
              <a:buNone/>
            </a:pPr>
            <a:r>
              <a:rPr lang="fr-FR" altLang="nl-NL" sz="1000" b="1" i="0"/>
              <a:t>Step 3</a:t>
            </a:r>
            <a:endParaRPr lang="en-US" altLang="nl-NL" sz="1000" b="1" i="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p:txBody>
          <a:bodyPr/>
          <a:lstStyle/>
          <a:p>
            <a:r>
              <a:rPr lang="nl-NL" altLang="nl-NL"/>
              <a:t>Macro analysis (1)</a:t>
            </a:r>
          </a:p>
        </p:txBody>
      </p:sp>
      <p:pic>
        <p:nvPicPr>
          <p:cNvPr id="24579" name="Tijdelijke aanduiding voor inhoud 5"/>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79388" y="2133600"/>
            <a:ext cx="3852862" cy="2938463"/>
          </a:xfrm>
        </p:spPr>
      </p:pic>
      <p:pic>
        <p:nvPicPr>
          <p:cNvPr id="24580" name="Tijdelijke aanduiding voor inhoud 6"/>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4716463" y="2109788"/>
            <a:ext cx="3673475" cy="2962275"/>
          </a:xfrm>
        </p:spPr>
      </p:pic>
      <p:sp>
        <p:nvSpPr>
          <p:cNvPr id="24581" name="Tijdelijke aanduiding voor dianummer 4"/>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D137A04F-A868-9B42-85BF-5EC957EA56CB}" type="slidenum">
              <a:rPr lang="en-GB" altLang="en-US" sz="1400" i="0">
                <a:solidFill>
                  <a:schemeClr val="tx1"/>
                </a:solidFill>
                <a:latin typeface="Arial" charset="0"/>
              </a:rPr>
              <a:pPr>
                <a:spcBef>
                  <a:spcPct val="0"/>
                </a:spcBef>
                <a:buClrTx/>
                <a:buFontTx/>
                <a:buNone/>
              </a:pPr>
              <a:t>11</a:t>
            </a:fld>
            <a:endParaRPr lang="en-GB" altLang="en-US" sz="1400" i="0">
              <a:solidFill>
                <a:schemeClr val="tx1"/>
              </a:solidFill>
              <a:latin typeface="Arial" charset="0"/>
            </a:endParaRPr>
          </a:p>
        </p:txBody>
      </p:sp>
      <p:sp>
        <p:nvSpPr>
          <p:cNvPr id="8" name="Titel 1"/>
          <p:cNvSpPr txBox="1">
            <a:spLocks/>
          </p:cNvSpPr>
          <p:nvPr/>
        </p:nvSpPr>
        <p:spPr bwMode="auto">
          <a:xfrm>
            <a:off x="611188" y="5326063"/>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defRPr/>
            </a:pPr>
            <a:r>
              <a:rPr lang="nl-NL" sz="2400" b="0" kern="0" dirty="0" err="1"/>
              <a:t>Positive</a:t>
            </a:r>
            <a:r>
              <a:rPr lang="nl-NL" sz="2400" b="0" kern="0" dirty="0"/>
              <a:t> </a:t>
            </a:r>
            <a:r>
              <a:rPr lang="nl-NL" sz="2400" b="0" kern="0" dirty="0" err="1"/>
              <a:t>contribution</a:t>
            </a:r>
            <a:r>
              <a:rPr lang="nl-NL" sz="2400" b="0" kern="0" dirty="0"/>
              <a:t> </a:t>
            </a:r>
            <a:r>
              <a:rPr lang="nl-NL" sz="2400" b="0" kern="0" dirty="0" err="1"/>
              <a:t>to</a:t>
            </a:r>
            <a:r>
              <a:rPr lang="nl-NL" sz="2400" b="0" kern="0" dirty="0"/>
              <a:t> </a:t>
            </a:r>
            <a:r>
              <a:rPr lang="nl-NL" sz="2400" b="0" kern="0" dirty="0" err="1"/>
              <a:t>poverty</a:t>
            </a:r>
            <a:r>
              <a:rPr lang="nl-NL" sz="2400" b="0" kern="0" dirty="0"/>
              <a:t> </a:t>
            </a:r>
            <a:r>
              <a:rPr lang="nl-NL" sz="2400" b="0" kern="0" dirty="0" err="1"/>
              <a:t>alleviation</a:t>
            </a:r>
            <a:r>
              <a:rPr lang="nl-NL" sz="2400" b="0" kern="0" dirty="0"/>
              <a:t>, but </a:t>
            </a:r>
            <a:r>
              <a:rPr lang="nl-NL" sz="2400" b="0" kern="0" dirty="0" err="1"/>
              <a:t>not</a:t>
            </a:r>
            <a:r>
              <a:rPr lang="nl-NL" sz="2400" b="0" kern="0" dirty="0"/>
              <a:t> on </a:t>
            </a:r>
            <a:r>
              <a:rPr lang="nl-NL" sz="2400" b="0" kern="0" dirty="0" err="1"/>
              <a:t>income</a:t>
            </a:r>
            <a:r>
              <a:rPr lang="nl-NL" sz="2400" b="0" kern="0" dirty="0"/>
              <a:t> </a:t>
            </a:r>
            <a:r>
              <a:rPr lang="nl-NL" sz="2400" b="0" kern="0" dirty="0" err="1"/>
              <a:t>distribution</a:t>
            </a:r>
            <a:endParaRPr lang="nl-NL" sz="2400" b="0" kern="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el 1"/>
          <p:cNvSpPr>
            <a:spLocks noGrp="1"/>
          </p:cNvSpPr>
          <p:nvPr>
            <p:ph type="title"/>
          </p:nvPr>
        </p:nvSpPr>
        <p:spPr/>
        <p:txBody>
          <a:bodyPr/>
          <a:lstStyle/>
          <a:p>
            <a:r>
              <a:rPr lang="nl-NL" altLang="nl-NL"/>
              <a:t>Macro analysis (2)</a:t>
            </a:r>
          </a:p>
        </p:txBody>
      </p:sp>
      <p:sp>
        <p:nvSpPr>
          <p:cNvPr id="26627" name="Tijdelijke aanduiding voor inhoud 2"/>
          <p:cNvSpPr>
            <a:spLocks noGrp="1"/>
          </p:cNvSpPr>
          <p:nvPr>
            <p:ph idx="1"/>
          </p:nvPr>
        </p:nvSpPr>
        <p:spPr/>
        <p:txBody>
          <a:bodyPr/>
          <a:lstStyle/>
          <a:p>
            <a:pPr>
              <a:buFont typeface="Wingdings" charset="2"/>
              <a:buChar char="Ø"/>
            </a:pPr>
            <a:r>
              <a:rPr lang="nl-NL" altLang="nl-NL" i="0"/>
              <a:t>Low income BS countries were less affected by the financial crisis than others;</a:t>
            </a:r>
          </a:p>
          <a:p>
            <a:pPr>
              <a:buFont typeface="Wingdings" charset="2"/>
              <a:buChar char="Ø"/>
            </a:pPr>
            <a:r>
              <a:rPr lang="nl-NL" altLang="nl-NL" i="0"/>
              <a:t>BS countries have lower fiscal deficits;</a:t>
            </a:r>
          </a:p>
          <a:p>
            <a:pPr>
              <a:buFont typeface="Wingdings" charset="2"/>
              <a:buChar char="Ø"/>
            </a:pPr>
            <a:r>
              <a:rPr lang="nl-NL" altLang="nl-NL" i="0"/>
              <a:t>BS countries have lower debt levels;</a:t>
            </a:r>
          </a:p>
          <a:p>
            <a:pPr>
              <a:buFont typeface="Wingdings" charset="2"/>
              <a:buChar char="Ø"/>
            </a:pPr>
            <a:r>
              <a:rPr lang="nl-NL" altLang="nl-NL" i="0"/>
              <a:t>BS countries have increased domestic revenue generation (but non-BS countries did so as well);</a:t>
            </a:r>
          </a:p>
          <a:p>
            <a:pPr>
              <a:buFont typeface="Wingdings" charset="2"/>
              <a:buChar char="Ø"/>
            </a:pPr>
            <a:r>
              <a:rPr lang="nl-NL" altLang="nl-NL" i="0"/>
              <a:t>BS countries have a higher current account deficit (higher imports).</a:t>
            </a:r>
          </a:p>
        </p:txBody>
      </p:sp>
      <p:sp>
        <p:nvSpPr>
          <p:cNvPr id="26628" name="Tijdelijke aanduiding voor dianumm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677417C2-16AD-754A-856C-6669FE9BF842}" type="slidenum">
              <a:rPr lang="en-GB" altLang="en-US" sz="1400" i="0">
                <a:solidFill>
                  <a:schemeClr val="tx1"/>
                </a:solidFill>
                <a:latin typeface="Arial" charset="0"/>
              </a:rPr>
              <a:pPr>
                <a:spcBef>
                  <a:spcPct val="0"/>
                </a:spcBef>
                <a:buClrTx/>
                <a:buFontTx/>
                <a:buNone/>
              </a:pPr>
              <a:t>12</a:t>
            </a:fld>
            <a:endParaRPr lang="en-GB" altLang="en-US" sz="1400" i="0">
              <a:solidFill>
                <a:schemeClr val="tx1"/>
              </a:solidFill>
              <a:latin typeface="Arial" charset="0"/>
            </a:endParaRPr>
          </a:p>
        </p:txBody>
      </p:sp>
      <p:sp>
        <p:nvSpPr>
          <p:cNvPr id="26629" name="Tekstvak 4"/>
          <p:cNvSpPr txBox="1">
            <a:spLocks noChangeArrowheads="1"/>
          </p:cNvSpPr>
          <p:nvPr/>
        </p:nvSpPr>
        <p:spPr bwMode="auto">
          <a:xfrm>
            <a:off x="4572000" y="5661025"/>
            <a:ext cx="3887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r>
              <a:rPr lang="nl-NL" altLang="nl-NL" sz="2000" i="0"/>
              <a:t>Source: EC Budget Support, 2015</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indent="0" eaLnBrk="1" hangingPunct="1"/>
            <a:r>
              <a:rPr lang="en-US" altLang="en-US"/>
              <a:t>Outline of module </a:t>
            </a:r>
          </a:p>
        </p:txBody>
      </p:sp>
      <p:sp>
        <p:nvSpPr>
          <p:cNvPr id="32771" name="Rectangle 3"/>
          <p:cNvSpPr>
            <a:spLocks noGrp="1" noChangeArrowheads="1"/>
          </p:cNvSpPr>
          <p:nvPr>
            <p:ph type="body" idx="1"/>
          </p:nvPr>
        </p:nvSpPr>
        <p:spPr/>
        <p:txBody>
          <a:bodyPr/>
          <a:lstStyle/>
          <a:p>
            <a:pPr marL="457200" lvl="1" indent="0" eaLnBrk="1" hangingPunct="1">
              <a:lnSpc>
                <a:spcPct val="130000"/>
              </a:lnSpc>
              <a:spcBef>
                <a:spcPts val="300"/>
              </a:spcBef>
              <a:spcAft>
                <a:spcPts val="300"/>
              </a:spcAft>
              <a:buFontTx/>
              <a:buNone/>
              <a:defRPr/>
            </a:pPr>
            <a:endParaRPr lang="en-GB" dirty="0">
              <a:solidFill>
                <a:srgbClr val="FF0000"/>
              </a:solidFill>
            </a:endParaRPr>
          </a:p>
          <a:p>
            <a:pPr marL="933450" lvl="1" indent="-476250" eaLnBrk="1" hangingPunct="1">
              <a:lnSpc>
                <a:spcPct val="130000"/>
              </a:lnSpc>
              <a:spcBef>
                <a:spcPts val="300"/>
              </a:spcBef>
              <a:spcAft>
                <a:spcPts val="300"/>
              </a:spcAft>
              <a:buFont typeface="+mj-lt"/>
              <a:buAutoNum type="arabicPeriod"/>
              <a:defRPr/>
            </a:pPr>
            <a:r>
              <a:rPr lang="en-GB" dirty="0"/>
              <a:t>The evaluation </a:t>
            </a:r>
            <a:r>
              <a:rPr lang="en-GB" dirty="0"/>
              <a:t>f</a:t>
            </a:r>
            <a:r>
              <a:rPr lang="en-GB" dirty="0"/>
              <a:t>ramework</a:t>
            </a:r>
            <a:endParaRPr lang="en-GB" dirty="0"/>
          </a:p>
          <a:p>
            <a:pPr marL="933450" lvl="1" indent="-476250" eaLnBrk="1" hangingPunct="1">
              <a:lnSpc>
                <a:spcPct val="130000"/>
              </a:lnSpc>
              <a:spcBef>
                <a:spcPts val="300"/>
              </a:spcBef>
              <a:spcAft>
                <a:spcPts val="300"/>
              </a:spcAft>
              <a:buFont typeface="+mj-lt"/>
              <a:buAutoNum type="arabicPeriod"/>
              <a:defRPr/>
            </a:pPr>
            <a:r>
              <a:rPr lang="en-GB" dirty="0" smtClean="0"/>
              <a:t>Three step approach</a:t>
            </a:r>
          </a:p>
          <a:p>
            <a:pPr marL="933450" lvl="1" indent="-476250" eaLnBrk="1" hangingPunct="1">
              <a:lnSpc>
                <a:spcPct val="130000"/>
              </a:lnSpc>
              <a:spcBef>
                <a:spcPts val="300"/>
              </a:spcBef>
              <a:spcAft>
                <a:spcPts val="300"/>
              </a:spcAft>
              <a:buFont typeface="+mj-lt"/>
              <a:buAutoNum type="arabicPeriod"/>
              <a:defRPr/>
            </a:pPr>
            <a:r>
              <a:rPr lang="en-GB" dirty="0" smtClean="0">
                <a:solidFill>
                  <a:srgbClr val="FF0000"/>
                </a:solidFill>
              </a:rPr>
              <a:t>Synthesis of 7 country evaluations</a:t>
            </a:r>
          </a:p>
          <a:p>
            <a:pPr marL="457200" lvl="1" indent="0" eaLnBrk="1" hangingPunct="1">
              <a:lnSpc>
                <a:spcPct val="130000"/>
              </a:lnSpc>
              <a:spcBef>
                <a:spcPts val="300"/>
              </a:spcBef>
              <a:spcAft>
                <a:spcPts val="300"/>
              </a:spcAft>
              <a:buFontTx/>
              <a:buNone/>
              <a:defRPr/>
            </a:pPr>
            <a:endParaRPr lang="en-GB" dirty="0"/>
          </a:p>
          <a:p>
            <a:pPr marL="933450" lvl="1" indent="-476250" eaLnBrk="1" hangingPunct="1">
              <a:lnSpc>
                <a:spcPct val="130000"/>
              </a:lnSpc>
              <a:spcBef>
                <a:spcPts val="300"/>
              </a:spcBef>
              <a:spcAft>
                <a:spcPts val="300"/>
              </a:spcAft>
              <a:buFont typeface="+mj-lt"/>
              <a:buAutoNum type="arabicPeriod"/>
              <a:defRPr/>
            </a:pPr>
            <a:endParaRPr lang="en-US" b="0" dirty="0">
              <a:solidFill>
                <a:schemeClr val="accent2"/>
              </a:solidFill>
            </a:endParaRPr>
          </a:p>
          <a:p>
            <a:pPr marL="457200" indent="-457200" eaLnBrk="1" hangingPunct="1">
              <a:buFont typeface="+mj-lt"/>
              <a:buAutoNum type="arabicPeriod"/>
              <a:defRPr/>
            </a:pPr>
            <a:endParaRPr lang="en-US" b="1" dirty="0">
              <a:solidFill>
                <a:schemeClr val="accent2"/>
              </a:solidFill>
            </a:endParaRPr>
          </a:p>
          <a:p>
            <a:pPr algn="ctr" eaLnBrk="1" hangingPunct="1">
              <a:defRPr/>
            </a:pPr>
            <a:endParaRPr lang="en-US" b="1" dirty="0">
              <a:solidFill>
                <a:schemeClr val="accent2"/>
              </a:solidFill>
            </a:endParaRPr>
          </a:p>
          <a:p>
            <a:pPr algn="ctr" eaLnBrk="1" hangingPunct="1">
              <a:defRPr/>
            </a:pPr>
            <a:endParaRPr lang="en-US" b="1" dirty="0">
              <a:solidFill>
                <a:schemeClr val="accent2"/>
              </a:solidFill>
            </a:endParaRPr>
          </a:p>
          <a:p>
            <a:pPr algn="ctr" eaLnBrk="1" hangingPunct="1">
              <a:defRPr/>
            </a:pPr>
            <a:endParaRPr lang="en-US" b="1" dirty="0">
              <a:solidFill>
                <a:schemeClr val="accent2"/>
              </a:solidFill>
            </a:endParaRPr>
          </a:p>
        </p:txBody>
      </p:sp>
      <p:sp>
        <p:nvSpPr>
          <p:cNvPr id="8196"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54B99757-1497-D345-B520-B0E5D6614A99}" type="slidenum">
              <a:rPr lang="en-GB" altLang="en-US" sz="1400" i="0">
                <a:solidFill>
                  <a:schemeClr val="tx1"/>
                </a:solidFill>
                <a:latin typeface="Arial" charset="0"/>
              </a:rPr>
              <a:pPr>
                <a:spcBef>
                  <a:spcPct val="0"/>
                </a:spcBef>
                <a:buClrTx/>
                <a:buFontTx/>
                <a:buNone/>
              </a:pPr>
              <a:t>13</a:t>
            </a:fld>
            <a:endParaRPr lang="en-GB" altLang="en-US" sz="1400" i="0">
              <a:solidFill>
                <a:schemeClr val="tx1"/>
              </a:solidFill>
              <a:latin typeface="Arial" charset="0"/>
            </a:endParaRPr>
          </a:p>
        </p:txBody>
      </p:sp>
    </p:spTree>
    <p:extLst>
      <p:ext uri="{BB962C8B-B14F-4D97-AF65-F5344CB8AC3E}">
        <p14:creationId xmlns:p14="http://schemas.microsoft.com/office/powerpoint/2010/main" val="8278735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Imagen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115888"/>
            <a:ext cx="5105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5" name="Imagen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55875" y="4149725"/>
            <a:ext cx="4216400" cy="229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nl-NL"/>
              <a:t>The context for Budget Support (Overview)</a:t>
            </a:r>
          </a:p>
        </p:txBody>
      </p:sp>
      <p:pic>
        <p:nvPicPr>
          <p:cNvPr id="29699"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950" y="908050"/>
            <a:ext cx="8856663" cy="511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68313" y="188913"/>
            <a:ext cx="8229600" cy="417512"/>
          </a:xfrm>
        </p:spPr>
        <p:txBody>
          <a:bodyPr/>
          <a:lstStyle/>
          <a:p>
            <a:r>
              <a:rPr lang="en-US" altLang="nl-NL">
                <a:solidFill>
                  <a:schemeClr val="bg1"/>
                </a:solidFill>
              </a:rPr>
              <a:t>Governance Context for BS (LICs)</a:t>
            </a:r>
          </a:p>
        </p:txBody>
      </p:sp>
      <p:graphicFrame>
        <p:nvGraphicFramePr>
          <p:cNvPr id="30723" name="Object 1"/>
          <p:cNvGraphicFramePr>
            <a:graphicFrameLocks noChangeAspect="1"/>
          </p:cNvGraphicFramePr>
          <p:nvPr/>
        </p:nvGraphicFramePr>
        <p:xfrm>
          <a:off x="136525" y="836613"/>
          <a:ext cx="8870950" cy="5616575"/>
        </p:xfrm>
        <a:graphic>
          <a:graphicData uri="http://schemas.openxmlformats.org/presentationml/2006/ole">
            <mc:AlternateContent xmlns:mc="http://schemas.openxmlformats.org/markup-compatibility/2006">
              <mc:Choice xmlns:v="urn:schemas-microsoft-com:vml" Requires="v">
                <p:oleObj spid="_x0000_s30727" name="Document" r:id="rId3" imgW="5622840" imgH="2184840" progId="Word.Document.12">
                  <p:link updateAutomatic="1"/>
                </p:oleObj>
              </mc:Choice>
              <mc:Fallback>
                <p:oleObj name="Document" r:id="rId3" imgW="5622840" imgH="2184840" progId="Word.Document.12">
                  <p:link updateAutomatic="1"/>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525" y="836613"/>
                        <a:ext cx="8870950"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68313" y="0"/>
            <a:ext cx="8229600" cy="417513"/>
          </a:xfrm>
        </p:spPr>
        <p:txBody>
          <a:bodyPr/>
          <a:lstStyle/>
          <a:p>
            <a:r>
              <a:rPr lang="en-US" altLang="nl-NL"/>
              <a:t>Induced outputs (LICs)</a:t>
            </a:r>
          </a:p>
        </p:txBody>
      </p:sp>
      <p:sp>
        <p:nvSpPr>
          <p:cNvPr id="3" name="Content Placeholder 2"/>
          <p:cNvSpPr>
            <a:spLocks noGrp="1"/>
          </p:cNvSpPr>
          <p:nvPr>
            <p:ph idx="1"/>
          </p:nvPr>
        </p:nvSpPr>
        <p:spPr>
          <a:xfrm>
            <a:off x="0" y="476250"/>
            <a:ext cx="9036050" cy="6165850"/>
          </a:xfrm>
        </p:spPr>
        <p:txBody>
          <a:bodyPr/>
          <a:lstStyle/>
          <a:p>
            <a:pPr>
              <a:buFont typeface="Arial" charset="0"/>
              <a:buChar char="•"/>
              <a:defRPr/>
            </a:pPr>
            <a:r>
              <a:rPr lang="en-GB" sz="2200" b="1" dirty="0">
                <a:solidFill>
                  <a:schemeClr val="bg1"/>
                </a:solidFill>
                <a:ea typeface="ＭＳ Ｐゴシック" charset="0"/>
              </a:rPr>
              <a:t>LICs Macro-economic effects</a:t>
            </a:r>
            <a:r>
              <a:rPr lang="en-GB" sz="2200" dirty="0">
                <a:solidFill>
                  <a:schemeClr val="bg1"/>
                </a:solidFill>
                <a:ea typeface="ＭＳ Ｐゴシック" charset="0"/>
              </a:rPr>
              <a:t>: positive changes </a:t>
            </a:r>
            <a:r>
              <a:rPr lang="en-GB" sz="2200" dirty="0">
                <a:ea typeface="ＭＳ Ｐゴシック" charset="0"/>
              </a:rPr>
              <a:t>composition</a:t>
            </a:r>
          </a:p>
          <a:p>
            <a:pPr>
              <a:buFont typeface="Arial" charset="0"/>
              <a:buChar char="•"/>
              <a:defRPr/>
            </a:pPr>
            <a:endParaRPr lang="es-ES_tradnl" sz="2200" dirty="0">
              <a:ea typeface="ＭＳ Ｐゴシック" charset="0"/>
            </a:endParaRPr>
          </a:p>
          <a:p>
            <a:pPr>
              <a:buFont typeface="Arial" charset="0"/>
              <a:buChar char="•"/>
              <a:defRPr/>
            </a:pPr>
            <a:endParaRPr lang="es-ES_tradnl" sz="2200" dirty="0">
              <a:ea typeface="ＭＳ Ｐゴシック" charset="0"/>
            </a:endParaRPr>
          </a:p>
          <a:p>
            <a:pPr>
              <a:buFont typeface="Arial" charset="0"/>
              <a:buChar char="•"/>
              <a:defRPr/>
            </a:pPr>
            <a:endParaRPr lang="en-US" sz="2200" dirty="0">
              <a:ea typeface="ＭＳ Ｐゴシック" charset="0"/>
            </a:endParaRPr>
          </a:p>
          <a:p>
            <a:pPr marL="0" indent="0">
              <a:buFont typeface="Arial" charset="0"/>
              <a:buNone/>
              <a:defRPr/>
            </a:pPr>
            <a:endParaRPr lang="es-ES" sz="2200" dirty="0">
              <a:ea typeface="ＭＳ Ｐゴシック" charset="0"/>
            </a:endParaRPr>
          </a:p>
          <a:p>
            <a:pPr marL="0" indent="0">
              <a:buFont typeface="Arial" charset="0"/>
              <a:buNone/>
              <a:defRPr/>
            </a:pPr>
            <a:endParaRPr lang="es-ES" sz="2200" dirty="0">
              <a:ea typeface="ＭＳ Ｐゴシック" charset="0"/>
            </a:endParaRPr>
          </a:p>
          <a:p>
            <a:pPr marL="0" indent="0">
              <a:buFont typeface="Arial" charset="0"/>
              <a:buNone/>
              <a:defRPr/>
            </a:pPr>
            <a:endParaRPr lang="es-ES" sz="2200" dirty="0">
              <a:ea typeface="ＭＳ Ｐゴシック" charset="0"/>
            </a:endParaRPr>
          </a:p>
          <a:p>
            <a:pPr marL="0" indent="0">
              <a:buFont typeface="Arial" charset="0"/>
              <a:buNone/>
              <a:defRPr/>
            </a:pPr>
            <a:endParaRPr lang="es-ES" sz="2200" dirty="0">
              <a:ea typeface="ＭＳ Ｐゴシック" charset="0"/>
            </a:endParaRPr>
          </a:p>
          <a:p>
            <a:pPr marL="0" indent="0">
              <a:lnSpc>
                <a:spcPct val="150000"/>
              </a:lnSpc>
              <a:buFont typeface="Arial" charset="0"/>
              <a:buNone/>
              <a:defRPr/>
            </a:pPr>
            <a:endParaRPr lang="es-ES" sz="2200" dirty="0">
              <a:ea typeface="ＭＳ Ｐゴシック" charset="0"/>
            </a:endParaRPr>
          </a:p>
          <a:p>
            <a:pPr marL="0" indent="0">
              <a:buFont typeface="Arial" charset="0"/>
              <a:buNone/>
              <a:defRPr/>
            </a:pPr>
            <a:endParaRPr lang="es-ES" dirty="0">
              <a:ea typeface="ＭＳ Ｐゴシック" charset="0"/>
            </a:endParaRPr>
          </a:p>
          <a:p>
            <a:pPr>
              <a:buFont typeface="Arial" charset="0"/>
              <a:buChar char="•"/>
              <a:defRPr/>
            </a:pPr>
            <a:endParaRPr lang="es-ES" dirty="0">
              <a:ea typeface="ＭＳ Ｐゴシック" charset="0"/>
            </a:endParaRPr>
          </a:p>
          <a:p>
            <a:pPr>
              <a:buFont typeface="Arial" charset="0"/>
              <a:buChar char="•"/>
              <a:defRPr/>
            </a:pPr>
            <a:endParaRPr lang="en-US" sz="2200" dirty="0">
              <a:ea typeface="ＭＳ Ｐゴシック" charset="0"/>
            </a:endParaRPr>
          </a:p>
        </p:txBody>
      </p:sp>
      <p:pic>
        <p:nvPicPr>
          <p:cNvPr id="31748" name="Imagen 1"/>
          <p:cNvPicPr>
            <a:picLocks noChangeAspect="1"/>
          </p:cNvPicPr>
          <p:nvPr/>
        </p:nvPicPr>
        <p:blipFill>
          <a:blip r:embed="rId2">
            <a:extLst>
              <a:ext uri="{28A0092B-C50C-407E-A947-70E740481C1C}">
                <a14:useLocalDpi xmlns:a14="http://schemas.microsoft.com/office/drawing/2010/main" val="0"/>
              </a:ext>
            </a:extLst>
          </a:blip>
          <a:srcRect b="9322"/>
          <a:stretch>
            <a:fillRect/>
          </a:stretch>
        </p:blipFill>
        <p:spPr bwMode="auto">
          <a:xfrm>
            <a:off x="-49213" y="908050"/>
            <a:ext cx="9193213" cy="594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93713" y="981075"/>
            <a:ext cx="8229600" cy="936625"/>
          </a:xfrm>
        </p:spPr>
        <p:txBody>
          <a:bodyPr/>
          <a:lstStyle/>
          <a:p>
            <a:r>
              <a:rPr lang="en-US" altLang="nl-NL"/>
              <a:t>Induced outputs (LICs)</a:t>
            </a:r>
          </a:p>
        </p:txBody>
      </p:sp>
      <p:sp>
        <p:nvSpPr>
          <p:cNvPr id="32771" name="Content Placeholder 2"/>
          <p:cNvSpPr>
            <a:spLocks noGrp="1"/>
          </p:cNvSpPr>
          <p:nvPr>
            <p:ph idx="1"/>
          </p:nvPr>
        </p:nvSpPr>
        <p:spPr>
          <a:xfrm>
            <a:off x="395288" y="1773238"/>
            <a:ext cx="8424862" cy="4319587"/>
          </a:xfrm>
        </p:spPr>
        <p:txBody>
          <a:bodyPr/>
          <a:lstStyle/>
          <a:p>
            <a:r>
              <a:rPr lang="en-GB" altLang="nl-NL" i="0"/>
              <a:t>Increased expenditure on health and education generated additional sector outputs.</a:t>
            </a:r>
          </a:p>
          <a:p>
            <a:r>
              <a:rPr lang="en-GB" altLang="nl-NL" i="0"/>
              <a:t>Improvements in the quality of public finance management (PFM) have been recorded:</a:t>
            </a:r>
          </a:p>
          <a:p>
            <a:r>
              <a:rPr lang="en-GB" altLang="nl-NL" b="1" i="0"/>
              <a:t>Gains in transparency and accountability </a:t>
            </a:r>
            <a:r>
              <a:rPr lang="en-GB" altLang="nl-NL" sz="2200" i="0"/>
              <a:t>Improvements in Transparency, reflected in OBI</a:t>
            </a:r>
          </a:p>
          <a:p>
            <a:r>
              <a:rPr lang="en-GB" altLang="nl-NL" sz="2200" i="0"/>
              <a:t>Improvements in oversight by Supreme Audit Institution</a:t>
            </a:r>
          </a:p>
          <a:p>
            <a:r>
              <a:rPr lang="en-GB" altLang="nl-NL" sz="2200" i="0"/>
              <a:t>Legislation and institutional structures for Anti-Corruption work</a:t>
            </a:r>
          </a:p>
          <a:p>
            <a:endParaRPr lang="en-GB" altLang="nl-NL"/>
          </a:p>
          <a:p>
            <a:endParaRPr lang="en-GB" altLang="nl-NL"/>
          </a:p>
          <a:p>
            <a:endParaRPr lang="en-GB" altLang="nl-NL" sz="22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533400" y="1125538"/>
            <a:ext cx="8229600" cy="936625"/>
          </a:xfrm>
        </p:spPr>
        <p:txBody>
          <a:bodyPr/>
          <a:lstStyle/>
          <a:p>
            <a:r>
              <a:rPr lang="en-US" altLang="nl-NL"/>
              <a:t>Outcomes achieved (LIC)</a:t>
            </a:r>
          </a:p>
        </p:txBody>
      </p:sp>
      <p:sp>
        <p:nvSpPr>
          <p:cNvPr id="21506" name="Content Placeholder 2"/>
          <p:cNvSpPr>
            <a:spLocks noGrp="1"/>
          </p:cNvSpPr>
          <p:nvPr>
            <p:ph idx="1"/>
          </p:nvPr>
        </p:nvSpPr>
        <p:spPr>
          <a:xfrm>
            <a:off x="323850" y="2087563"/>
            <a:ext cx="8229600" cy="720725"/>
          </a:xfrm>
        </p:spPr>
        <p:txBody>
          <a:bodyPr/>
          <a:lstStyle/>
          <a:p>
            <a:pPr>
              <a:buFont typeface="Arial" charset="0"/>
              <a:buChar char="•"/>
              <a:defRPr/>
            </a:pPr>
            <a:r>
              <a:rPr lang="en-GB" i="0" dirty="0">
                <a:ea typeface="ＭＳ Ｐゴシック" charset="0"/>
              </a:rPr>
              <a:t>High real rates of GDP </a:t>
            </a:r>
            <a:r>
              <a:rPr lang="en-GB" b="1" i="0" u="sng" dirty="0">
                <a:ea typeface="ＭＳ Ｐゴシック" charset="0"/>
              </a:rPr>
              <a:t>growth</a:t>
            </a:r>
            <a:r>
              <a:rPr lang="en-GB" i="0" dirty="0">
                <a:ea typeface="ＭＳ Ｐゴシック" charset="0"/>
              </a:rPr>
              <a:t> during the evaluation periods</a:t>
            </a:r>
            <a:r>
              <a:rPr lang="en-GB" b="1" i="0" dirty="0">
                <a:ea typeface="ＭＳ Ｐゴシック" charset="0"/>
              </a:rPr>
              <a:t>. </a:t>
            </a:r>
          </a:p>
          <a:p>
            <a:pPr marL="457200" lvl="1" indent="0">
              <a:buFontTx/>
              <a:buNone/>
              <a:defRPr/>
            </a:pPr>
            <a:endParaRPr lang="en-GB" dirty="0">
              <a:ea typeface="ＭＳ Ｐゴシック" charset="0"/>
            </a:endParaRPr>
          </a:p>
          <a:p>
            <a:pPr>
              <a:buFont typeface="Arial" charset="0"/>
              <a:buChar char="•"/>
              <a:defRPr/>
            </a:pPr>
            <a:r>
              <a:rPr lang="en-GB" i="0" dirty="0">
                <a:ea typeface="ＭＳ Ｐゴシック" charset="0"/>
              </a:rPr>
              <a:t>Findings </a:t>
            </a:r>
            <a:r>
              <a:rPr lang="en-GB" b="1" i="0" u="sng" dirty="0">
                <a:ea typeface="ＭＳ Ｐゴシック" charset="0"/>
              </a:rPr>
              <a:t>income poverty</a:t>
            </a:r>
            <a:r>
              <a:rPr lang="en-GB" i="0" dirty="0">
                <a:ea typeface="ＭＳ Ｐゴシック" charset="0"/>
              </a:rPr>
              <a:t> less favourable, with Mali the only country to experience a significant reduction.</a:t>
            </a:r>
          </a:p>
          <a:p>
            <a:pPr>
              <a:buFont typeface="Arial" charset="0"/>
              <a:buChar char="•"/>
              <a:defRPr/>
            </a:pPr>
            <a:endParaRPr lang="en-GB" i="0" dirty="0">
              <a:ea typeface="ＭＳ Ｐゴシック" charset="0"/>
            </a:endParaRPr>
          </a:p>
          <a:p>
            <a:pPr>
              <a:buFont typeface="Arial" charset="0"/>
              <a:buChar char="•"/>
              <a:defRPr/>
            </a:pPr>
            <a:r>
              <a:rPr lang="en-GB" i="0" dirty="0">
                <a:ea typeface="ＭＳ Ｐゴシック" charset="0"/>
              </a:rPr>
              <a:t>Expansion of social service utilisation reflected in higher scores Human Development Index</a:t>
            </a:r>
            <a:endParaRPr lang="en-GB" sz="2000" i="0" dirty="0">
              <a:ea typeface="ＭＳ Ｐゴシック" charset="0"/>
            </a:endParaRPr>
          </a:p>
          <a:p>
            <a:pPr marL="0" indent="0">
              <a:buFont typeface="Arial" charset="0"/>
              <a:buNone/>
              <a:defRPr/>
            </a:pPr>
            <a:endParaRPr lang="en-US" sz="2200" dirty="0">
              <a:ea typeface="ＭＳ Ｐゴシック"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indent="0" eaLnBrk="1" hangingPunct="1"/>
            <a:r>
              <a:rPr lang="en-US" altLang="en-US"/>
              <a:t>Outline of module </a:t>
            </a:r>
          </a:p>
        </p:txBody>
      </p:sp>
      <p:sp>
        <p:nvSpPr>
          <p:cNvPr id="32771" name="Rectangle 3"/>
          <p:cNvSpPr>
            <a:spLocks noGrp="1" noChangeArrowheads="1"/>
          </p:cNvSpPr>
          <p:nvPr>
            <p:ph type="body" idx="1"/>
          </p:nvPr>
        </p:nvSpPr>
        <p:spPr/>
        <p:txBody>
          <a:bodyPr/>
          <a:lstStyle/>
          <a:p>
            <a:pPr marL="457200" lvl="1" indent="0" eaLnBrk="1" hangingPunct="1">
              <a:lnSpc>
                <a:spcPct val="130000"/>
              </a:lnSpc>
              <a:spcBef>
                <a:spcPts val="300"/>
              </a:spcBef>
              <a:spcAft>
                <a:spcPts val="300"/>
              </a:spcAft>
              <a:buFontTx/>
              <a:buNone/>
              <a:defRPr/>
            </a:pPr>
            <a:endParaRPr lang="en-GB" dirty="0">
              <a:solidFill>
                <a:srgbClr val="FF0000"/>
              </a:solidFill>
            </a:endParaRPr>
          </a:p>
          <a:p>
            <a:pPr marL="933450" lvl="1" indent="-476250" eaLnBrk="1" hangingPunct="1">
              <a:lnSpc>
                <a:spcPct val="130000"/>
              </a:lnSpc>
              <a:spcBef>
                <a:spcPts val="300"/>
              </a:spcBef>
              <a:spcAft>
                <a:spcPts val="300"/>
              </a:spcAft>
              <a:buFont typeface="+mj-lt"/>
              <a:buAutoNum type="arabicPeriod"/>
              <a:defRPr/>
            </a:pPr>
            <a:r>
              <a:rPr lang="en-GB" dirty="0" smtClean="0">
                <a:solidFill>
                  <a:srgbClr val="FF0000"/>
                </a:solidFill>
              </a:rPr>
              <a:t>The evaluation </a:t>
            </a:r>
            <a:r>
              <a:rPr lang="en-GB" dirty="0">
                <a:solidFill>
                  <a:srgbClr val="FF0000"/>
                </a:solidFill>
              </a:rPr>
              <a:t>f</a:t>
            </a:r>
            <a:r>
              <a:rPr lang="en-GB" dirty="0" smtClean="0">
                <a:solidFill>
                  <a:srgbClr val="FF0000"/>
                </a:solidFill>
              </a:rPr>
              <a:t>ramework</a:t>
            </a:r>
            <a:endParaRPr lang="en-GB" dirty="0">
              <a:solidFill>
                <a:srgbClr val="FF0000"/>
              </a:solidFill>
            </a:endParaRPr>
          </a:p>
          <a:p>
            <a:pPr marL="933450" lvl="1" indent="-476250" eaLnBrk="1" hangingPunct="1">
              <a:lnSpc>
                <a:spcPct val="130000"/>
              </a:lnSpc>
              <a:spcBef>
                <a:spcPts val="300"/>
              </a:spcBef>
              <a:spcAft>
                <a:spcPts val="300"/>
              </a:spcAft>
              <a:buFont typeface="+mj-lt"/>
              <a:buAutoNum type="arabicPeriod"/>
              <a:defRPr/>
            </a:pPr>
            <a:r>
              <a:rPr lang="en-GB" dirty="0" smtClean="0"/>
              <a:t>Three step approach</a:t>
            </a:r>
          </a:p>
          <a:p>
            <a:pPr marL="933450" lvl="1" indent="-476250" eaLnBrk="1" hangingPunct="1">
              <a:lnSpc>
                <a:spcPct val="130000"/>
              </a:lnSpc>
              <a:spcBef>
                <a:spcPts val="300"/>
              </a:spcBef>
              <a:spcAft>
                <a:spcPts val="300"/>
              </a:spcAft>
              <a:buFont typeface="+mj-lt"/>
              <a:buAutoNum type="arabicPeriod"/>
              <a:defRPr/>
            </a:pPr>
            <a:r>
              <a:rPr lang="en-GB" dirty="0" smtClean="0"/>
              <a:t>Synthesis of 7 country evaluations</a:t>
            </a:r>
          </a:p>
          <a:p>
            <a:pPr marL="457200" lvl="1" indent="0" eaLnBrk="1" hangingPunct="1">
              <a:lnSpc>
                <a:spcPct val="130000"/>
              </a:lnSpc>
              <a:spcBef>
                <a:spcPts val="300"/>
              </a:spcBef>
              <a:spcAft>
                <a:spcPts val="300"/>
              </a:spcAft>
              <a:buFontTx/>
              <a:buNone/>
              <a:defRPr/>
            </a:pPr>
            <a:endParaRPr lang="en-GB" dirty="0"/>
          </a:p>
          <a:p>
            <a:pPr marL="933450" lvl="1" indent="-476250" eaLnBrk="1" hangingPunct="1">
              <a:lnSpc>
                <a:spcPct val="130000"/>
              </a:lnSpc>
              <a:spcBef>
                <a:spcPts val="300"/>
              </a:spcBef>
              <a:spcAft>
                <a:spcPts val="300"/>
              </a:spcAft>
              <a:buFont typeface="+mj-lt"/>
              <a:buAutoNum type="arabicPeriod"/>
              <a:defRPr/>
            </a:pPr>
            <a:endParaRPr lang="en-US" b="0" dirty="0">
              <a:solidFill>
                <a:schemeClr val="accent2"/>
              </a:solidFill>
            </a:endParaRPr>
          </a:p>
          <a:p>
            <a:pPr marL="457200" indent="-457200" eaLnBrk="1" hangingPunct="1">
              <a:buFont typeface="+mj-lt"/>
              <a:buAutoNum type="arabicPeriod"/>
              <a:defRPr/>
            </a:pPr>
            <a:endParaRPr lang="en-US" b="1" dirty="0">
              <a:solidFill>
                <a:schemeClr val="accent2"/>
              </a:solidFill>
            </a:endParaRPr>
          </a:p>
          <a:p>
            <a:pPr algn="ctr" eaLnBrk="1" hangingPunct="1">
              <a:defRPr/>
            </a:pPr>
            <a:endParaRPr lang="en-US" b="1" dirty="0">
              <a:solidFill>
                <a:schemeClr val="accent2"/>
              </a:solidFill>
            </a:endParaRPr>
          </a:p>
          <a:p>
            <a:pPr algn="ctr" eaLnBrk="1" hangingPunct="1">
              <a:defRPr/>
            </a:pPr>
            <a:endParaRPr lang="en-US" b="1" dirty="0">
              <a:solidFill>
                <a:schemeClr val="accent2"/>
              </a:solidFill>
            </a:endParaRPr>
          </a:p>
          <a:p>
            <a:pPr algn="ctr" eaLnBrk="1" hangingPunct="1">
              <a:defRPr/>
            </a:pPr>
            <a:endParaRPr lang="en-US" b="1" dirty="0">
              <a:solidFill>
                <a:schemeClr val="accent2"/>
              </a:solidFill>
            </a:endParaRPr>
          </a:p>
        </p:txBody>
      </p:sp>
      <p:sp>
        <p:nvSpPr>
          <p:cNvPr id="8196"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54B99757-1497-D345-B520-B0E5D6614A99}" type="slidenum">
              <a:rPr lang="en-GB" altLang="en-US" sz="1400" i="0">
                <a:solidFill>
                  <a:schemeClr val="tx1"/>
                </a:solidFill>
                <a:latin typeface="Arial" charset="0"/>
              </a:rPr>
              <a:pPr>
                <a:spcBef>
                  <a:spcPct val="0"/>
                </a:spcBef>
                <a:buClrTx/>
                <a:buFontTx/>
                <a:buNone/>
              </a:pPr>
              <a:t>2</a:t>
            </a:fld>
            <a:endParaRPr lang="en-GB" altLang="en-US" sz="1400" i="0">
              <a:solidFill>
                <a:schemeClr val="tx1"/>
              </a:solidFill>
              <a:latin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1196975"/>
            <a:ext cx="8229600" cy="936625"/>
          </a:xfrm>
        </p:spPr>
        <p:txBody>
          <a:bodyPr/>
          <a:lstStyle/>
          <a:p>
            <a:r>
              <a:rPr lang="en-US" altLang="nl-NL"/>
              <a:t>Mechanisms for implementation of BS (MIC)</a:t>
            </a:r>
          </a:p>
        </p:txBody>
      </p:sp>
      <p:sp>
        <p:nvSpPr>
          <p:cNvPr id="34819" name="Content Placeholder 2"/>
          <p:cNvSpPr>
            <a:spLocks noGrp="1"/>
          </p:cNvSpPr>
          <p:nvPr>
            <p:ph idx="1"/>
          </p:nvPr>
        </p:nvSpPr>
        <p:spPr>
          <a:xfrm>
            <a:off x="457200" y="2276475"/>
            <a:ext cx="8229600" cy="4032250"/>
          </a:xfrm>
        </p:spPr>
        <p:txBody>
          <a:bodyPr/>
          <a:lstStyle/>
          <a:p>
            <a:pPr marL="457200" indent="-457200">
              <a:buFontTx/>
              <a:buAutoNum type="alphaLcParenR"/>
            </a:pPr>
            <a:r>
              <a:rPr lang="en-US" altLang="nl-NL" sz="2000" b="1" i="0">
                <a:ea typeface="MS PGothic" charset="-128"/>
              </a:rPr>
              <a:t>Predictable financing </a:t>
            </a:r>
          </a:p>
          <a:p>
            <a:pPr marL="457200" indent="-457200"/>
            <a:r>
              <a:rPr lang="es-ES" altLang="nl-NL" sz="2000" i="0">
                <a:ea typeface="MS PGothic" charset="-128"/>
              </a:rPr>
              <a:t>A higher level of predictability than other modalities, but...</a:t>
            </a:r>
          </a:p>
          <a:p>
            <a:pPr marL="457200" indent="-457200"/>
            <a:r>
              <a:rPr lang="es-ES" altLang="nl-NL" sz="2000" i="0">
                <a:ea typeface="MS PGothic" charset="-128"/>
              </a:rPr>
              <a:t>Predicatability is less relevant, because BS represents a small proportion of total expenditure only</a:t>
            </a:r>
            <a:r>
              <a:rPr lang="es-ES" altLang="nl-NL" sz="2000">
                <a:ea typeface="MS PGothic" charset="-128"/>
              </a:rPr>
              <a:t>.</a:t>
            </a:r>
          </a:p>
          <a:p>
            <a:pPr marL="457200" indent="-457200"/>
            <a:endParaRPr lang="es-ES" altLang="nl-NL" sz="2000">
              <a:ea typeface="MS PGothic" charset="-128"/>
            </a:endParaRPr>
          </a:p>
          <a:p>
            <a:pPr marL="457200" indent="-457200">
              <a:buFontTx/>
              <a:buNone/>
            </a:pPr>
            <a:r>
              <a:rPr lang="en-US" altLang="nl-NL" sz="2000" b="1">
                <a:ea typeface="MS PGothic" charset="-128"/>
              </a:rPr>
              <a:t>b) Harmonized delivery structures </a:t>
            </a:r>
          </a:p>
          <a:p>
            <a:pPr marL="457200" indent="-457200"/>
            <a:r>
              <a:rPr lang="es-ES" altLang="nl-NL" sz="2000" i="0">
                <a:ea typeface="MS PGothic" charset="-128"/>
              </a:rPr>
              <a:t>The degree of attention devoted to the task of harmonising budget support delivery processes across providers is less in the LICs</a:t>
            </a:r>
            <a:endParaRPr lang="en-US" altLang="nl-NL" sz="2000">
              <a:ea typeface="MS PGothic" charset="-128"/>
            </a:endParaRPr>
          </a:p>
          <a:p>
            <a:pPr marL="457200" indent="-457200">
              <a:spcAft>
                <a:spcPts val="1200"/>
              </a:spcAft>
            </a:pPr>
            <a:endParaRPr lang="en-US" altLang="nl-NL" sz="2200">
              <a:ea typeface="MS PGothic" charset="-128"/>
            </a:endParaRPr>
          </a:p>
          <a:p>
            <a:pPr marL="457200" indent="-457200"/>
            <a:endParaRPr lang="en-US" altLang="nl-NL" sz="2200">
              <a:ea typeface="MS PGothic" charset="-128"/>
            </a:endParaRPr>
          </a:p>
          <a:p>
            <a:pPr marL="457200" indent="-457200"/>
            <a:endParaRPr lang="en-US" altLang="nl-NL" sz="2200">
              <a:ea typeface="MS PGothic" charset="-128"/>
            </a:endParaRPr>
          </a:p>
          <a:p>
            <a:pPr marL="457200" indent="-457200"/>
            <a:endParaRPr lang="en-US" altLang="nl-NL" sz="2200">
              <a:ea typeface="MS PGothic"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20688" y="1125538"/>
            <a:ext cx="8229600" cy="936625"/>
          </a:xfrm>
        </p:spPr>
        <p:txBody>
          <a:bodyPr/>
          <a:lstStyle/>
          <a:p>
            <a:r>
              <a:rPr lang="es-ES" altLang="nl-NL"/>
              <a:t>Overall Conclusions </a:t>
            </a:r>
          </a:p>
        </p:txBody>
      </p:sp>
      <p:sp>
        <p:nvSpPr>
          <p:cNvPr id="35843" name="Content Placeholder 2"/>
          <p:cNvSpPr>
            <a:spLocks noGrp="1"/>
          </p:cNvSpPr>
          <p:nvPr>
            <p:ph idx="1"/>
          </p:nvPr>
        </p:nvSpPr>
        <p:spPr>
          <a:xfrm>
            <a:off x="250825" y="2062163"/>
            <a:ext cx="8569325" cy="4462462"/>
          </a:xfrm>
        </p:spPr>
        <p:txBody>
          <a:bodyPr/>
          <a:lstStyle/>
          <a:p>
            <a:r>
              <a:rPr lang="es-ES" altLang="nl-NL" sz="2000" i="0"/>
              <a:t>Expansion of social service utilisation has been the principal outcome achieved</a:t>
            </a:r>
            <a:r>
              <a:rPr lang="es-ES" altLang="nl-NL" sz="2000" b="1" i="0"/>
              <a:t>.</a:t>
            </a:r>
          </a:p>
          <a:p>
            <a:r>
              <a:rPr lang="es-ES" altLang="nl-NL" sz="2000" i="0"/>
              <a:t>PFM systems and governance also improved.</a:t>
            </a:r>
          </a:p>
          <a:p>
            <a:endParaRPr lang="es-ES" altLang="nl-NL" sz="2000" i="0"/>
          </a:p>
          <a:p>
            <a:r>
              <a:rPr lang="es-ES" altLang="nl-NL" sz="2000" i="0"/>
              <a:t>The inability of the budget support dialogue to generate a focused and realistic programme of actions to reduce income poverty was perhaps the major shortcoming.</a:t>
            </a:r>
          </a:p>
          <a:p>
            <a:endParaRPr lang="es-ES" altLang="nl-NL" sz="2000" i="0"/>
          </a:p>
          <a:p>
            <a:r>
              <a:rPr lang="es-ES" altLang="nl-NL" sz="2000" i="0"/>
              <a:t>In MICs, important reforms linked to market deregulation, tariff reduction and insertion in the international economy.</a:t>
            </a:r>
          </a:p>
          <a:p>
            <a:endParaRPr lang="en-GB" altLang="nl-NL" sz="2000" i="0"/>
          </a:p>
          <a:p>
            <a:r>
              <a:rPr lang="en-GB" altLang="nl-NL" sz="2000" i="0"/>
              <a:t>Money can</a:t>
            </a:r>
            <a:r>
              <a:rPr lang="en-GB" altLang="fr-FR" sz="2000" i="0"/>
              <a:t>’</a:t>
            </a:r>
            <a:r>
              <a:rPr lang="en-GB" altLang="nl-NL" sz="2000" i="0"/>
              <a:t>t buy reform: budget support funding is not correlated with policy leverage</a:t>
            </a:r>
          </a:p>
          <a:p>
            <a:endParaRPr lang="es-ES" altLang="nl-NL" sz="2000" i="0"/>
          </a:p>
          <a:p>
            <a:endParaRPr lang="es-ES" altLang="nl-NL" sz="2000" i="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3"/>
          <p:cNvSpPr>
            <a:spLocks noGrp="1" noChangeArrowheads="1"/>
          </p:cNvSpPr>
          <p:nvPr>
            <p:ph type="body" idx="1"/>
          </p:nvPr>
        </p:nvSpPr>
        <p:spPr>
          <a:xfrm>
            <a:off x="457200" y="1700213"/>
            <a:ext cx="8229600" cy="4321175"/>
          </a:xfrm>
        </p:spPr>
        <p:txBody>
          <a:bodyPr/>
          <a:lstStyle/>
          <a:p>
            <a:pPr eaLnBrk="1" hangingPunct="1"/>
            <a:endParaRPr lang="en-US" altLang="nl-NL" b="1"/>
          </a:p>
          <a:p>
            <a:pPr eaLnBrk="1" hangingPunct="1"/>
            <a:endParaRPr lang="en-US" altLang="nl-NL" b="1"/>
          </a:p>
          <a:p>
            <a:pPr eaLnBrk="1" hangingPunct="1"/>
            <a:endParaRPr lang="en-US" altLang="nl-NL" b="1"/>
          </a:p>
          <a:p>
            <a:pPr eaLnBrk="1" hangingPunct="1"/>
            <a:endParaRPr lang="en-US" altLang="nl-NL" b="1"/>
          </a:p>
          <a:p>
            <a:pPr algn="ctr" eaLnBrk="1" hangingPunct="1">
              <a:buFontTx/>
              <a:buNone/>
            </a:pPr>
            <a:r>
              <a:rPr lang="en-US" altLang="nl-NL" b="1"/>
              <a:t>Thank you very much for your attention</a:t>
            </a:r>
          </a:p>
        </p:txBody>
      </p:sp>
      <p:sp>
        <p:nvSpPr>
          <p:cNvPr id="48131" name="Slide Number Placeholder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56BFE13A-AD0B-3746-B444-A7A0D00EFFAF}" type="slidenum">
              <a:rPr lang="en-GB" altLang="nl-NL" sz="1400" i="0">
                <a:solidFill>
                  <a:schemeClr val="tx1"/>
                </a:solidFill>
                <a:latin typeface="Arial" charset="0"/>
              </a:rPr>
              <a:pPr>
                <a:spcBef>
                  <a:spcPct val="0"/>
                </a:spcBef>
                <a:buClrTx/>
                <a:buFontTx/>
                <a:buNone/>
              </a:pPr>
              <a:t>22</a:t>
            </a:fld>
            <a:endParaRPr lang="en-GB" altLang="nl-NL" sz="1400" i="0">
              <a:solidFill>
                <a:schemeClr val="tx1"/>
              </a:solidFill>
              <a:latin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85750" y="214313"/>
            <a:ext cx="8229600" cy="374650"/>
          </a:xfrm>
        </p:spPr>
        <p:txBody>
          <a:bodyPr/>
          <a:lstStyle/>
          <a:p>
            <a:r>
              <a:rPr lang="fr-BE" altLang="nl-NL">
                <a:solidFill>
                  <a:schemeClr val="bg1"/>
                </a:solidFill>
              </a:rPr>
              <a:t>Budget support cycle of operations</a:t>
            </a:r>
            <a:endParaRPr lang="en-GB" altLang="nl-NL">
              <a:solidFill>
                <a:schemeClr val="bg1"/>
              </a:solidFill>
            </a:endParaRPr>
          </a:p>
        </p:txBody>
      </p:sp>
      <p:sp>
        <p:nvSpPr>
          <p:cNvPr id="10243" name="Slide Number Placeholder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70C8E087-F744-8C4A-8F65-0B8A7C6FAF1E}" type="slidenum">
              <a:rPr lang="en-GB" altLang="nl-NL" sz="1400" i="0">
                <a:solidFill>
                  <a:srgbClr val="000000"/>
                </a:solidFill>
                <a:latin typeface="Arial" charset="0"/>
              </a:rPr>
              <a:pPr>
                <a:spcBef>
                  <a:spcPct val="0"/>
                </a:spcBef>
                <a:buClrTx/>
                <a:buFontTx/>
                <a:buNone/>
              </a:pPr>
              <a:t>3</a:t>
            </a:fld>
            <a:endParaRPr lang="en-GB" altLang="nl-NL" sz="1400" i="0">
              <a:solidFill>
                <a:srgbClr val="000000"/>
              </a:solidFill>
              <a:latin typeface="Arial" charset="0"/>
            </a:endParaRPr>
          </a:p>
        </p:txBody>
      </p:sp>
      <p:grpSp>
        <p:nvGrpSpPr>
          <p:cNvPr id="10244" name="Group 2"/>
          <p:cNvGrpSpPr>
            <a:grpSpLocks noChangeAspect="1"/>
          </p:cNvGrpSpPr>
          <p:nvPr/>
        </p:nvGrpSpPr>
        <p:grpSpPr bwMode="auto">
          <a:xfrm>
            <a:off x="1116013" y="992188"/>
            <a:ext cx="6816725" cy="5729287"/>
            <a:chOff x="1134" y="1412"/>
            <a:chExt cx="9599" cy="8750"/>
          </a:xfrm>
        </p:grpSpPr>
        <p:sp>
          <p:nvSpPr>
            <p:cNvPr id="10245" name="AutoShape 3" descr="Dark upward diagonal"/>
            <p:cNvSpPr>
              <a:spLocks noChangeAspect="1" noChangeArrowheads="1"/>
            </p:cNvSpPr>
            <p:nvPr/>
          </p:nvSpPr>
          <p:spPr bwMode="auto">
            <a:xfrm>
              <a:off x="1134" y="1412"/>
              <a:ext cx="9599" cy="8750"/>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endParaRPr lang="nl-NL" altLang="nl-NL" sz="1200" i="0"/>
            </a:p>
          </p:txBody>
        </p:sp>
        <p:sp>
          <p:nvSpPr>
            <p:cNvPr id="10246" name="AutoShape 4"/>
            <p:cNvSpPr>
              <a:spLocks noChangeArrowheads="1"/>
            </p:cNvSpPr>
            <p:nvPr/>
          </p:nvSpPr>
          <p:spPr bwMode="auto">
            <a:xfrm rot="5400000">
              <a:off x="3194" y="2435"/>
              <a:ext cx="5139" cy="507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65 w 21600"/>
                <a:gd name="T19" fmla="*/ 3165 h 21600"/>
                <a:gd name="T20" fmla="*/ 18435 w 21600"/>
                <a:gd name="T21" fmla="*/ 18435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6584" y="14980"/>
                  </a:moveTo>
                  <a:cubicBezTo>
                    <a:pt x="7699" y="16104"/>
                    <a:pt x="9216" y="16737"/>
                    <a:pt x="10800" y="16737"/>
                  </a:cubicBezTo>
                  <a:cubicBezTo>
                    <a:pt x="14078" y="16737"/>
                    <a:pt x="16737" y="14078"/>
                    <a:pt x="16737" y="10800"/>
                  </a:cubicBezTo>
                  <a:cubicBezTo>
                    <a:pt x="16737" y="7521"/>
                    <a:pt x="14078" y="4863"/>
                    <a:pt x="10800" y="4863"/>
                  </a:cubicBezTo>
                  <a:cubicBezTo>
                    <a:pt x="7521" y="4863"/>
                    <a:pt x="4863" y="7521"/>
                    <a:pt x="4863" y="10800"/>
                  </a:cubicBezTo>
                  <a:lnTo>
                    <a:pt x="0" y="10800"/>
                  </a:lnTo>
                  <a:cubicBezTo>
                    <a:pt x="0" y="4835"/>
                    <a:pt x="4835" y="0"/>
                    <a:pt x="10800" y="0"/>
                  </a:cubicBezTo>
                  <a:cubicBezTo>
                    <a:pt x="16764" y="0"/>
                    <a:pt x="21600" y="4835"/>
                    <a:pt x="21600" y="10800"/>
                  </a:cubicBezTo>
                  <a:cubicBezTo>
                    <a:pt x="21600" y="16764"/>
                    <a:pt x="16764" y="21600"/>
                    <a:pt x="10800" y="21600"/>
                  </a:cubicBezTo>
                  <a:cubicBezTo>
                    <a:pt x="7920" y="21600"/>
                    <a:pt x="5159" y="20449"/>
                    <a:pt x="3131" y="18404"/>
                  </a:cubicBezTo>
                  <a:lnTo>
                    <a:pt x="1214" y="20306"/>
                  </a:lnTo>
                  <a:lnTo>
                    <a:pt x="1243" y="13049"/>
                  </a:lnTo>
                  <a:lnTo>
                    <a:pt x="8501" y="13079"/>
                  </a:lnTo>
                  <a:lnTo>
                    <a:pt x="6584" y="14980"/>
                  </a:lnTo>
                  <a:close/>
                </a:path>
              </a:pathLst>
            </a:custGeom>
            <a:solidFill>
              <a:srgbClr val="899DF3"/>
            </a:solidFill>
            <a:ln w="19050">
              <a:solidFill>
                <a:srgbClr val="000000"/>
              </a:solidFill>
              <a:miter lim="800000"/>
              <a:headEnd/>
              <a:tailEnd/>
            </a:ln>
          </p:spPr>
          <p:txBody>
            <a:bodyPr rot="10800000" vert="eaVert" lIns="95555" tIns="47776" rIns="95555" bIns="47776"/>
            <a:lstStyle/>
            <a:p>
              <a:endParaRPr lang="fr-FR"/>
            </a:p>
          </p:txBody>
        </p:sp>
        <p:sp>
          <p:nvSpPr>
            <p:cNvPr id="10247" name="Rectangle 5"/>
            <p:cNvSpPr>
              <a:spLocks noChangeArrowheads="1"/>
            </p:cNvSpPr>
            <p:nvPr/>
          </p:nvSpPr>
          <p:spPr bwMode="auto">
            <a:xfrm>
              <a:off x="5891" y="2987"/>
              <a:ext cx="1564" cy="395"/>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810" tIns="11286" rIns="18810" bIns="1128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spcAft>
                  <a:spcPts val="1000"/>
                </a:spcAft>
                <a:buClrTx/>
                <a:buFontTx/>
                <a:buNone/>
              </a:pPr>
              <a:r>
                <a:rPr lang="en-GB" altLang="nl-NL" sz="1000" b="1" i="0">
                  <a:solidFill>
                    <a:srgbClr val="000000"/>
                  </a:solidFill>
                  <a:latin typeface="Arial" charset="0"/>
                  <a:ea typeface="Arial" charset="0"/>
                  <a:cs typeface="Arial" charset="0"/>
                </a:rPr>
                <a:t>Programming</a:t>
              </a:r>
              <a:endParaRPr lang="en-US" altLang="nl-NL" sz="1800" i="0">
                <a:solidFill>
                  <a:srgbClr val="000000"/>
                </a:solidFill>
                <a:latin typeface="Arial" charset="0"/>
                <a:ea typeface="Arial" charset="0"/>
                <a:cs typeface="Arial" charset="0"/>
              </a:endParaRPr>
            </a:p>
          </p:txBody>
        </p:sp>
        <p:sp>
          <p:nvSpPr>
            <p:cNvPr id="10248" name="Rectangle 6"/>
            <p:cNvSpPr>
              <a:spLocks noChangeArrowheads="1"/>
            </p:cNvSpPr>
            <p:nvPr/>
          </p:nvSpPr>
          <p:spPr bwMode="auto">
            <a:xfrm>
              <a:off x="7220" y="4836"/>
              <a:ext cx="1566" cy="59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810" tIns="11286" rIns="18810" bIns="1128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spcAft>
                  <a:spcPts val="1000"/>
                </a:spcAft>
                <a:buClrTx/>
                <a:buFontTx/>
                <a:buNone/>
              </a:pPr>
              <a:r>
                <a:rPr lang="en-GB" altLang="nl-NL" sz="1000" b="1" i="0">
                  <a:solidFill>
                    <a:srgbClr val="000000"/>
                  </a:solidFill>
                  <a:latin typeface="Arial" charset="0"/>
                  <a:ea typeface="Arial" charset="0"/>
                  <a:cs typeface="Arial" charset="0"/>
                </a:rPr>
                <a:t>Identi-</a:t>
              </a:r>
            </a:p>
            <a:p>
              <a:pPr>
                <a:spcBef>
                  <a:spcPct val="0"/>
                </a:spcBef>
                <a:spcAft>
                  <a:spcPts val="1000"/>
                </a:spcAft>
                <a:buClrTx/>
                <a:buFontTx/>
                <a:buNone/>
              </a:pPr>
              <a:r>
                <a:rPr lang="en-GB" altLang="nl-NL" sz="1000" b="1" i="0">
                  <a:solidFill>
                    <a:srgbClr val="000000"/>
                  </a:solidFill>
                  <a:latin typeface="Arial" charset="0"/>
                  <a:ea typeface="Arial" charset="0"/>
                  <a:cs typeface="Arial" charset="0"/>
                </a:rPr>
                <a:t>fication</a:t>
              </a:r>
              <a:endParaRPr lang="en-US" altLang="nl-NL" sz="1800" i="0">
                <a:solidFill>
                  <a:srgbClr val="000000"/>
                </a:solidFill>
                <a:latin typeface="Arial" charset="0"/>
                <a:ea typeface="Arial" charset="0"/>
                <a:cs typeface="Arial" charset="0"/>
              </a:endParaRPr>
            </a:p>
          </p:txBody>
        </p:sp>
        <p:sp>
          <p:nvSpPr>
            <p:cNvPr id="10249" name="Rectangle 7"/>
            <p:cNvSpPr>
              <a:spLocks noChangeArrowheads="1"/>
            </p:cNvSpPr>
            <p:nvPr/>
          </p:nvSpPr>
          <p:spPr bwMode="auto">
            <a:xfrm>
              <a:off x="5889" y="6738"/>
              <a:ext cx="1502" cy="395"/>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810" tIns="11286" rIns="18810" bIns="1128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spcAft>
                  <a:spcPts val="1000"/>
                </a:spcAft>
                <a:buClrTx/>
                <a:buFontTx/>
                <a:buNone/>
              </a:pPr>
              <a:r>
                <a:rPr lang="en-GB" altLang="nl-NL" sz="1000" b="1" i="0">
                  <a:solidFill>
                    <a:srgbClr val="000000"/>
                  </a:solidFill>
                  <a:latin typeface="Arial" charset="0"/>
                  <a:ea typeface="Arial" charset="0"/>
                  <a:cs typeface="Arial" charset="0"/>
                </a:rPr>
                <a:t>Formulation</a:t>
              </a:r>
              <a:endParaRPr lang="en-US" altLang="nl-NL" sz="1800" i="0">
                <a:solidFill>
                  <a:srgbClr val="000000"/>
                </a:solidFill>
                <a:latin typeface="Arial" charset="0"/>
                <a:ea typeface="Arial" charset="0"/>
                <a:cs typeface="Arial" charset="0"/>
              </a:endParaRPr>
            </a:p>
          </p:txBody>
        </p:sp>
        <p:sp>
          <p:nvSpPr>
            <p:cNvPr id="10250" name="Rectangle 8"/>
            <p:cNvSpPr>
              <a:spLocks noChangeArrowheads="1"/>
            </p:cNvSpPr>
            <p:nvPr/>
          </p:nvSpPr>
          <p:spPr bwMode="auto">
            <a:xfrm>
              <a:off x="3797" y="6357"/>
              <a:ext cx="1876" cy="397"/>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810" tIns="11286" rIns="18810" bIns="1128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spcAft>
                  <a:spcPts val="1000"/>
                </a:spcAft>
                <a:buClrTx/>
                <a:buFontTx/>
                <a:buNone/>
              </a:pPr>
              <a:r>
                <a:rPr lang="en-GB" altLang="nl-NL" sz="1000" b="1" i="0">
                  <a:solidFill>
                    <a:srgbClr val="000000"/>
                  </a:solidFill>
                  <a:latin typeface="Arial" charset="0"/>
                  <a:ea typeface="Arial" charset="0"/>
                  <a:cs typeface="Arial" charset="0"/>
                </a:rPr>
                <a:t>Implementation</a:t>
              </a:r>
              <a:endParaRPr lang="en-US" altLang="nl-NL" sz="1800" i="0">
                <a:solidFill>
                  <a:srgbClr val="000000"/>
                </a:solidFill>
                <a:latin typeface="Arial" charset="0"/>
                <a:ea typeface="Arial" charset="0"/>
                <a:cs typeface="Arial" charset="0"/>
              </a:endParaRPr>
            </a:p>
          </p:txBody>
        </p:sp>
        <p:sp>
          <p:nvSpPr>
            <p:cNvPr id="10251" name="Rectangle 9"/>
            <p:cNvSpPr>
              <a:spLocks noChangeArrowheads="1"/>
            </p:cNvSpPr>
            <p:nvPr/>
          </p:nvSpPr>
          <p:spPr bwMode="auto">
            <a:xfrm>
              <a:off x="3226" y="4075"/>
              <a:ext cx="1434" cy="989"/>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810" tIns="11286" rIns="18810" bIns="1128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spcAft>
                  <a:spcPts val="1000"/>
                </a:spcAft>
                <a:buClrTx/>
                <a:buFontTx/>
                <a:buNone/>
              </a:pPr>
              <a:r>
                <a:rPr lang="en-GB" altLang="nl-NL" sz="1000" b="1" i="0">
                  <a:solidFill>
                    <a:srgbClr val="000000"/>
                  </a:solidFill>
                  <a:latin typeface="Arial" charset="0"/>
                  <a:ea typeface="Arial" charset="0"/>
                  <a:cs typeface="Arial" charset="0"/>
                </a:rPr>
                <a:t>  Evaluation and Follow-up</a:t>
              </a:r>
              <a:endParaRPr lang="en-US" altLang="nl-NL" sz="1800" i="0">
                <a:solidFill>
                  <a:srgbClr val="000000"/>
                </a:solidFill>
                <a:latin typeface="Arial" charset="0"/>
                <a:ea typeface="Arial" charset="0"/>
                <a:cs typeface="Arial" charset="0"/>
              </a:endParaRPr>
            </a:p>
          </p:txBody>
        </p:sp>
        <p:sp>
          <p:nvSpPr>
            <p:cNvPr id="10252" name="AutoShape 10"/>
            <p:cNvSpPr>
              <a:spLocks noChangeArrowheads="1"/>
            </p:cNvSpPr>
            <p:nvPr/>
          </p:nvSpPr>
          <p:spPr bwMode="auto">
            <a:xfrm>
              <a:off x="1266" y="3382"/>
              <a:ext cx="1996" cy="1581"/>
            </a:xfrm>
            <a:prstGeom prst="rightArrowCallout">
              <a:avLst>
                <a:gd name="adj1" fmla="val 25000"/>
                <a:gd name="adj2" fmla="val 25000"/>
                <a:gd name="adj3" fmla="val 21042"/>
                <a:gd name="adj4" fmla="val 66667"/>
              </a:avLst>
            </a:prstGeom>
            <a:solidFill>
              <a:srgbClr val="92D050"/>
            </a:solidFill>
            <a:ln w="12700">
              <a:solidFill>
                <a:srgbClr val="000000"/>
              </a:solidFill>
              <a:miter lim="800000"/>
              <a:headEnd/>
              <a:tailEnd/>
            </a:ln>
          </p:spPr>
          <p:txBody>
            <a:bodyPr lIns="95555" tIns="47776" rIns="95555" bIns="4777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spcAft>
                  <a:spcPts val="1000"/>
                </a:spcAft>
                <a:buClrTx/>
                <a:buFontTx/>
                <a:buNone/>
              </a:pPr>
              <a:r>
                <a:rPr lang="en-GB" altLang="nl-NL" sz="900" b="1" i="0">
                  <a:solidFill>
                    <a:srgbClr val="000000"/>
                  </a:solidFill>
                  <a:latin typeface="Arial" charset="0"/>
                  <a:ea typeface="Arial" charset="0"/>
                  <a:cs typeface="Arial" charset="0"/>
                </a:rPr>
                <a:t>Evaluation</a:t>
              </a:r>
              <a:r>
                <a:rPr lang="en-GB" altLang="nl-NL" sz="900" i="0">
                  <a:solidFill>
                    <a:srgbClr val="000000"/>
                  </a:solidFill>
                  <a:latin typeface="Arial" charset="0"/>
                  <a:ea typeface="Arial" charset="0"/>
                  <a:cs typeface="Arial" charset="0"/>
                </a:rPr>
                <a:t>: focus on joint evaluations</a:t>
              </a:r>
              <a:endParaRPr lang="en-US" altLang="nl-NL" sz="1800" i="0">
                <a:solidFill>
                  <a:srgbClr val="000000"/>
                </a:solidFill>
                <a:latin typeface="Arial" charset="0"/>
                <a:ea typeface="Arial" charset="0"/>
                <a:cs typeface="Arial" charset="0"/>
              </a:endParaRPr>
            </a:p>
          </p:txBody>
        </p:sp>
        <p:sp>
          <p:nvSpPr>
            <p:cNvPr id="10253" name="AutoShape 11"/>
            <p:cNvSpPr>
              <a:spLocks noChangeArrowheads="1"/>
            </p:cNvSpPr>
            <p:nvPr/>
          </p:nvSpPr>
          <p:spPr bwMode="auto">
            <a:xfrm>
              <a:off x="1266" y="6149"/>
              <a:ext cx="2500" cy="2110"/>
            </a:xfrm>
            <a:prstGeom prst="rightArrowCallout">
              <a:avLst>
                <a:gd name="adj1" fmla="val 25000"/>
                <a:gd name="adj2" fmla="val 25000"/>
                <a:gd name="adj3" fmla="val 19747"/>
                <a:gd name="adj4" fmla="val 66667"/>
              </a:avLst>
            </a:prstGeom>
            <a:solidFill>
              <a:schemeClr val="bg1"/>
            </a:solidFill>
            <a:ln w="12700">
              <a:solidFill>
                <a:srgbClr val="000000"/>
              </a:solidFill>
              <a:miter lim="800000"/>
              <a:headEnd/>
              <a:tailEnd/>
            </a:ln>
          </p:spPr>
          <p:txBody>
            <a:bodyPr lIns="56430" tIns="11286" rIns="56430" bIns="1128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spcAft>
                  <a:spcPts val="1000"/>
                </a:spcAft>
                <a:buClrTx/>
                <a:buFontTx/>
                <a:buNone/>
              </a:pPr>
              <a:r>
                <a:rPr lang="en-GB" altLang="nl-NL" sz="900" b="1" i="0">
                  <a:solidFill>
                    <a:srgbClr val="000000"/>
                  </a:solidFill>
                  <a:latin typeface="Arial" charset="0"/>
                  <a:ea typeface="Arial" charset="0"/>
                  <a:cs typeface="Arial" charset="0"/>
                </a:rPr>
                <a:t>Decision process for tranche release</a:t>
              </a:r>
              <a:r>
                <a:rPr lang="en-GB" altLang="nl-NL" sz="900" i="0">
                  <a:solidFill>
                    <a:srgbClr val="000000"/>
                  </a:solidFill>
                  <a:latin typeface="Arial" charset="0"/>
                  <a:ea typeface="Arial" charset="0"/>
                  <a:cs typeface="Arial" charset="0"/>
                </a:rPr>
                <a:t>:</a:t>
              </a:r>
            </a:p>
            <a:p>
              <a:pPr>
                <a:spcBef>
                  <a:spcPct val="0"/>
                </a:spcBef>
                <a:spcAft>
                  <a:spcPts val="1000"/>
                </a:spcAft>
                <a:buClrTx/>
                <a:buFontTx/>
                <a:buNone/>
              </a:pPr>
              <a:r>
                <a:rPr lang="en-GB" altLang="nl-NL" sz="900" i="0">
                  <a:solidFill>
                    <a:srgbClr val="000000"/>
                  </a:solidFill>
                  <a:latin typeface="Arial" charset="0"/>
                  <a:ea typeface="Arial" charset="0"/>
                  <a:cs typeface="Arial" charset="0"/>
                </a:rPr>
                <a:t>Monitoring and dialogue, assessment of payment conditions</a:t>
              </a:r>
              <a:endParaRPr lang="en-US" altLang="nl-NL" sz="1800" i="0">
                <a:solidFill>
                  <a:srgbClr val="000000"/>
                </a:solidFill>
                <a:latin typeface="Arial" charset="0"/>
                <a:ea typeface="Arial" charset="0"/>
                <a:cs typeface="Arial" charset="0"/>
              </a:endParaRPr>
            </a:p>
          </p:txBody>
        </p:sp>
        <p:sp>
          <p:nvSpPr>
            <p:cNvPr id="10254" name="AutoShape 12"/>
            <p:cNvSpPr>
              <a:spLocks noChangeArrowheads="1"/>
            </p:cNvSpPr>
            <p:nvPr/>
          </p:nvSpPr>
          <p:spPr bwMode="auto">
            <a:xfrm>
              <a:off x="7391" y="6283"/>
              <a:ext cx="3341" cy="1902"/>
            </a:xfrm>
            <a:prstGeom prst="leftArrowCallout">
              <a:avLst>
                <a:gd name="adj1" fmla="val 25000"/>
                <a:gd name="adj2" fmla="val 25000"/>
                <a:gd name="adj3" fmla="val 26674"/>
                <a:gd name="adj4" fmla="val 66667"/>
              </a:avLst>
            </a:prstGeom>
            <a:solidFill>
              <a:srgbClr val="FFFFFF"/>
            </a:solidFill>
            <a:ln w="12700">
              <a:solidFill>
                <a:srgbClr val="000000"/>
              </a:solidFill>
              <a:miter lim="800000"/>
              <a:headEnd/>
              <a:tailEnd/>
            </a:ln>
          </p:spPr>
          <p:txBody>
            <a:bodyPr lIns="95555" tIns="47776" rIns="95555" bIns="4777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spcAft>
                  <a:spcPts val="1000"/>
                </a:spcAft>
                <a:buClrTx/>
                <a:buFontTx/>
                <a:buNone/>
              </a:pPr>
              <a:r>
                <a:rPr lang="en-GB" altLang="nl-NL" sz="900" b="1" i="0">
                  <a:solidFill>
                    <a:srgbClr val="000000"/>
                  </a:solidFill>
                  <a:latin typeface="Arial" charset="0"/>
                  <a:ea typeface="Arial" charset="0"/>
                  <a:cs typeface="Arial" charset="0"/>
                </a:rPr>
                <a:t>oQSG2 - Action Document:</a:t>
              </a:r>
            </a:p>
            <a:p>
              <a:pPr>
                <a:spcBef>
                  <a:spcPct val="0"/>
                </a:spcBef>
                <a:spcAft>
                  <a:spcPts val="1000"/>
                </a:spcAft>
                <a:buClrTx/>
                <a:buFontTx/>
                <a:buNone/>
              </a:pPr>
              <a:r>
                <a:rPr lang="en-GB" altLang="nl-NL" sz="900" i="0">
                  <a:solidFill>
                    <a:srgbClr val="000000"/>
                  </a:solidFill>
                  <a:latin typeface="Arial" charset="0"/>
                  <a:ea typeface="Arial" charset="0"/>
                  <a:cs typeface="Arial" charset="0"/>
                </a:rPr>
                <a:t>focus on eligibility + context+ conditions. Supporting documents, financing agreement and TAPs</a:t>
              </a:r>
              <a:endParaRPr lang="en-US" altLang="nl-NL" sz="1800" i="0">
                <a:solidFill>
                  <a:srgbClr val="000000"/>
                </a:solidFill>
                <a:latin typeface="Arial" charset="0"/>
                <a:ea typeface="Arial" charset="0"/>
                <a:cs typeface="Arial" charset="0"/>
              </a:endParaRPr>
            </a:p>
          </p:txBody>
        </p:sp>
        <p:sp>
          <p:nvSpPr>
            <p:cNvPr id="10255" name="AutoShape 13"/>
            <p:cNvSpPr>
              <a:spLocks noChangeArrowheads="1"/>
            </p:cNvSpPr>
            <p:nvPr/>
          </p:nvSpPr>
          <p:spPr bwMode="auto">
            <a:xfrm>
              <a:off x="8361" y="4265"/>
              <a:ext cx="2316" cy="1903"/>
            </a:xfrm>
            <a:prstGeom prst="leftArrowCallout">
              <a:avLst>
                <a:gd name="adj1" fmla="val 25000"/>
                <a:gd name="adj2" fmla="val 25000"/>
                <a:gd name="adj3" fmla="val 21304"/>
                <a:gd name="adj4" fmla="val 66667"/>
              </a:avLst>
            </a:prstGeom>
            <a:solidFill>
              <a:srgbClr val="FFFFFF"/>
            </a:solidFill>
            <a:ln w="12700">
              <a:solidFill>
                <a:srgbClr val="000000"/>
              </a:solidFill>
              <a:miter lim="800000"/>
              <a:headEnd/>
              <a:tailEnd/>
            </a:ln>
          </p:spPr>
          <p:txBody>
            <a:bodyPr lIns="95555" tIns="47776" rIns="95555" bIns="4777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spcAft>
                  <a:spcPts val="1000"/>
                </a:spcAft>
                <a:buClrTx/>
                <a:buFontTx/>
                <a:buNone/>
              </a:pPr>
              <a:r>
                <a:rPr lang="en-GB" altLang="nl-NL" sz="900" b="1" i="0">
                  <a:solidFill>
                    <a:srgbClr val="000000"/>
                  </a:solidFill>
                  <a:latin typeface="Arial" charset="0"/>
                  <a:ea typeface="Arial" charset="0"/>
                  <a:cs typeface="Arial" charset="0"/>
                </a:rPr>
                <a:t>oQSG1 - </a:t>
              </a:r>
            </a:p>
            <a:p>
              <a:pPr>
                <a:spcBef>
                  <a:spcPct val="0"/>
                </a:spcBef>
                <a:spcAft>
                  <a:spcPts val="1000"/>
                </a:spcAft>
                <a:buClrTx/>
                <a:buFontTx/>
                <a:buNone/>
              </a:pPr>
              <a:r>
                <a:rPr lang="en-GB" altLang="nl-NL" sz="900" b="1" i="0">
                  <a:solidFill>
                    <a:srgbClr val="000000"/>
                  </a:solidFill>
                  <a:latin typeface="Arial" charset="0"/>
                  <a:ea typeface="Arial" charset="0"/>
                  <a:cs typeface="Arial" charset="0"/>
                </a:rPr>
                <a:t>Action Document: </a:t>
              </a:r>
            </a:p>
            <a:p>
              <a:pPr>
                <a:spcBef>
                  <a:spcPct val="0"/>
                </a:spcBef>
                <a:spcAft>
                  <a:spcPts val="1000"/>
                </a:spcAft>
                <a:buClrTx/>
                <a:buFontTx/>
                <a:buNone/>
              </a:pPr>
              <a:r>
                <a:rPr lang="en-GB" altLang="nl-NL" sz="900" i="0">
                  <a:solidFill>
                    <a:srgbClr val="000000"/>
                  </a:solidFill>
                  <a:latin typeface="Arial" charset="0"/>
                  <a:ea typeface="Arial" charset="0"/>
                  <a:cs typeface="Arial" charset="0"/>
                </a:rPr>
                <a:t>focus on eligibility criteria + next steps</a:t>
              </a:r>
              <a:endParaRPr lang="en-US" altLang="nl-NL" sz="1800" i="0">
                <a:solidFill>
                  <a:srgbClr val="000000"/>
                </a:solidFill>
                <a:latin typeface="Arial" charset="0"/>
                <a:ea typeface="Arial" charset="0"/>
                <a:cs typeface="Arial" charset="0"/>
              </a:endParaRPr>
            </a:p>
          </p:txBody>
        </p:sp>
        <p:sp>
          <p:nvSpPr>
            <p:cNvPr id="10256" name="AutoShape 14"/>
            <p:cNvSpPr>
              <a:spLocks noChangeArrowheads="1"/>
            </p:cNvSpPr>
            <p:nvPr/>
          </p:nvSpPr>
          <p:spPr bwMode="auto">
            <a:xfrm>
              <a:off x="2198" y="1603"/>
              <a:ext cx="3129" cy="791"/>
            </a:xfrm>
            <a:prstGeom prst="roundRect">
              <a:avLst>
                <a:gd name="adj" fmla="val 16667"/>
              </a:avLst>
            </a:prstGeom>
            <a:solidFill>
              <a:srgbClr val="DDDDDD"/>
            </a:solidFill>
            <a:ln w="12700">
              <a:solidFill>
                <a:srgbClr val="000000"/>
              </a:solidFill>
              <a:round/>
              <a:headEnd/>
              <a:tailEnd/>
            </a:ln>
          </p:spPr>
          <p:txBody>
            <a:bodyPr lIns="95555" tIns="47776" rIns="95555" bIns="4777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spcAft>
                  <a:spcPts val="1000"/>
                </a:spcAft>
                <a:buClrTx/>
                <a:buFontTx/>
                <a:buNone/>
              </a:pPr>
              <a:r>
                <a:rPr lang="en-GB" altLang="nl-NL" sz="1000" b="1" i="0">
                  <a:solidFill>
                    <a:srgbClr val="000000"/>
                  </a:solidFill>
                  <a:latin typeface="Arial" charset="0"/>
                  <a:ea typeface="Arial" charset="0"/>
                  <a:cs typeface="Arial" charset="0"/>
                </a:rPr>
                <a:t>EC Development Policy</a:t>
              </a:r>
            </a:p>
            <a:p>
              <a:pPr>
                <a:spcBef>
                  <a:spcPct val="0"/>
                </a:spcBef>
                <a:spcAft>
                  <a:spcPts val="1000"/>
                </a:spcAft>
                <a:buClrTx/>
                <a:buFontTx/>
                <a:buNone/>
              </a:pPr>
              <a:r>
                <a:rPr lang="en-GB" altLang="nl-NL" sz="1000" b="1" i="0">
                  <a:solidFill>
                    <a:srgbClr val="000000"/>
                  </a:solidFill>
                  <a:latin typeface="Arial" charset="0"/>
                  <a:ea typeface="Arial" charset="0"/>
                  <a:cs typeface="Arial" charset="0"/>
                </a:rPr>
                <a:t>Partner Government Policy</a:t>
              </a:r>
              <a:endParaRPr lang="en-US" altLang="nl-NL" sz="1800" i="0">
                <a:solidFill>
                  <a:srgbClr val="000000"/>
                </a:solidFill>
                <a:latin typeface="Arial" charset="0"/>
                <a:ea typeface="Arial" charset="0"/>
                <a:cs typeface="Arial" charset="0"/>
              </a:endParaRPr>
            </a:p>
          </p:txBody>
        </p:sp>
        <p:sp>
          <p:nvSpPr>
            <p:cNvPr id="10257" name="AutoShape 15"/>
            <p:cNvSpPr>
              <a:spLocks noChangeArrowheads="1"/>
            </p:cNvSpPr>
            <p:nvPr/>
          </p:nvSpPr>
          <p:spPr bwMode="auto">
            <a:xfrm>
              <a:off x="7220" y="1603"/>
              <a:ext cx="3457" cy="1384"/>
            </a:xfrm>
            <a:prstGeom prst="leftArrowCallout">
              <a:avLst>
                <a:gd name="adj1" fmla="val 25000"/>
                <a:gd name="adj2" fmla="val 25000"/>
                <a:gd name="adj3" fmla="val 35421"/>
                <a:gd name="adj4" fmla="val 66667"/>
              </a:avLst>
            </a:prstGeom>
            <a:solidFill>
              <a:srgbClr val="FFFFFF"/>
            </a:solidFill>
            <a:ln w="12700">
              <a:solidFill>
                <a:srgbClr val="000000"/>
              </a:solidFill>
              <a:miter lim="800000"/>
              <a:headEnd/>
              <a:tailEnd/>
            </a:ln>
          </p:spPr>
          <p:txBody>
            <a:bodyPr lIns="95555" tIns="47776" rIns="95555" bIns="4777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spcAft>
                  <a:spcPts val="1000"/>
                </a:spcAft>
                <a:buClrTx/>
                <a:buFontTx/>
                <a:buNone/>
              </a:pPr>
              <a:r>
                <a:rPr lang="en-GB" altLang="nl-NL" sz="900" b="1" i="0">
                  <a:solidFill>
                    <a:srgbClr val="000000"/>
                  </a:solidFill>
                  <a:latin typeface="Arial" charset="0"/>
                  <a:ea typeface="Arial" charset="0"/>
                  <a:cs typeface="Arial" charset="0"/>
                </a:rPr>
                <a:t>National Indicative  + multiannual Programme:</a:t>
              </a:r>
            </a:p>
            <a:p>
              <a:pPr>
                <a:spcBef>
                  <a:spcPct val="0"/>
                </a:spcBef>
                <a:spcAft>
                  <a:spcPts val="1000"/>
                </a:spcAft>
                <a:buClrTx/>
                <a:buFontTx/>
                <a:buNone/>
              </a:pPr>
              <a:r>
                <a:rPr lang="en-GB" altLang="nl-NL" sz="900" i="0">
                  <a:solidFill>
                    <a:srgbClr val="000000"/>
                  </a:solidFill>
                  <a:latin typeface="Arial" charset="0"/>
                  <a:ea typeface="Arial" charset="0"/>
                  <a:cs typeface="Arial" charset="0"/>
                </a:rPr>
                <a:t>identify sectors of engagement</a:t>
              </a:r>
              <a:endParaRPr lang="en-US" altLang="nl-NL" sz="1800" i="0">
                <a:solidFill>
                  <a:srgbClr val="000000"/>
                </a:solidFill>
                <a:latin typeface="Arial" charset="0"/>
                <a:ea typeface="Arial" charset="0"/>
                <a:cs typeface="Arial" charset="0"/>
              </a:endParaRPr>
            </a:p>
          </p:txBody>
        </p:sp>
        <p:cxnSp>
          <p:nvCxnSpPr>
            <p:cNvPr id="10258" name="AutoShape 16"/>
            <p:cNvCxnSpPr>
              <a:cxnSpLocks noChangeShapeType="1"/>
              <a:stCxn id="10256" idx="3"/>
              <a:endCxn id="10246" idx="1"/>
            </p:cNvCxnSpPr>
            <p:nvPr/>
          </p:nvCxnSpPr>
          <p:spPr bwMode="auto">
            <a:xfrm>
              <a:off x="5327" y="1999"/>
              <a:ext cx="436" cy="981"/>
            </a:xfrm>
            <a:prstGeom prst="straightConnector1">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0259" name="AutoShape 17"/>
            <p:cNvSpPr>
              <a:spLocks noChangeArrowheads="1"/>
            </p:cNvSpPr>
            <p:nvPr/>
          </p:nvSpPr>
          <p:spPr bwMode="auto">
            <a:xfrm>
              <a:off x="7790" y="2744"/>
              <a:ext cx="2887" cy="1242"/>
            </a:xfrm>
            <a:prstGeom prst="leftArrowCallout">
              <a:avLst>
                <a:gd name="adj1" fmla="val 25000"/>
                <a:gd name="adj2" fmla="val 25000"/>
                <a:gd name="adj3" fmla="val 39484"/>
                <a:gd name="adj4" fmla="val 66667"/>
              </a:avLst>
            </a:prstGeom>
            <a:solidFill>
              <a:srgbClr val="FFFFFF"/>
            </a:solidFill>
            <a:ln w="12700">
              <a:solidFill>
                <a:srgbClr val="000000"/>
              </a:solidFill>
              <a:miter lim="800000"/>
              <a:headEnd/>
              <a:tailEnd/>
            </a:ln>
          </p:spPr>
          <p:txBody>
            <a:bodyPr lIns="95555" tIns="47776" rIns="95555" bIns="47776"/>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spcAft>
                  <a:spcPts val="1000"/>
                </a:spcAft>
                <a:buClrTx/>
                <a:buFontTx/>
                <a:buNone/>
              </a:pPr>
              <a:r>
                <a:rPr lang="en-GB" altLang="nl-NL" sz="900" b="1" i="0">
                  <a:solidFill>
                    <a:srgbClr val="000000"/>
                  </a:solidFill>
                  <a:latin typeface="Arial" charset="0"/>
                  <a:ea typeface="Arial" charset="0"/>
                  <a:cs typeface="Arial" charset="0"/>
                </a:rPr>
                <a:t>BSSC: </a:t>
              </a:r>
              <a:r>
                <a:rPr lang="en-GB" altLang="nl-NL" sz="900" i="0">
                  <a:solidFill>
                    <a:srgbClr val="000000"/>
                  </a:solidFill>
                  <a:latin typeface="Arial" charset="0"/>
                  <a:ea typeface="Arial" charset="0"/>
                  <a:cs typeface="Arial" charset="0"/>
                </a:rPr>
                <a:t>i) agreement in principle on aid modality; ii) assessment of fundamental values</a:t>
              </a:r>
              <a:endParaRPr lang="en-US" altLang="nl-NL" sz="1800" i="0">
                <a:solidFill>
                  <a:srgbClr val="000000"/>
                </a:solidFill>
                <a:latin typeface="Arial" charset="0"/>
                <a:ea typeface="Arial" charset="0"/>
                <a:cs typeface="Arial" charset="0"/>
              </a:endParaRPr>
            </a:p>
          </p:txBody>
        </p:sp>
        <p:sp>
          <p:nvSpPr>
            <p:cNvPr id="10260" name="Text Box 18"/>
            <p:cNvSpPr txBox="1">
              <a:spLocks noChangeArrowheads="1"/>
            </p:cNvSpPr>
            <p:nvPr/>
          </p:nvSpPr>
          <p:spPr bwMode="auto">
            <a:xfrm>
              <a:off x="2085" y="8830"/>
              <a:ext cx="7227" cy="1141"/>
            </a:xfrm>
            <a:prstGeom prst="rect">
              <a:avLst/>
            </a:prstGeom>
            <a:solidFill>
              <a:srgbClr val="FFFF99"/>
            </a:solidFill>
            <a:ln w="9525">
              <a:solidFill>
                <a:srgbClr val="000000"/>
              </a:solidFill>
              <a:miter lim="800000"/>
              <a:headEnd/>
              <a:tailEnd/>
            </a:ln>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spcAft>
                  <a:spcPts val="1000"/>
                </a:spcAft>
                <a:buClrTx/>
                <a:buFontTx/>
                <a:buNone/>
              </a:pPr>
              <a:r>
                <a:rPr lang="en-GB" altLang="nl-NL" sz="1000" b="1" i="0">
                  <a:solidFill>
                    <a:srgbClr val="000000"/>
                  </a:solidFill>
                  <a:latin typeface="Calibri" charset="0"/>
                  <a:ea typeface="Arial" charset="0"/>
                  <a:cs typeface="Arial" charset="0"/>
                </a:rPr>
                <a:t>Budget Support Steering Committee (BSSC)</a:t>
              </a:r>
              <a:r>
                <a:rPr lang="en-GB" altLang="nl-NL" sz="1000" i="0">
                  <a:solidFill>
                    <a:srgbClr val="000000"/>
                  </a:solidFill>
                  <a:latin typeface="Calibri" charset="0"/>
                  <a:ea typeface="Arial" charset="0"/>
                  <a:cs typeface="Arial" charset="0"/>
                </a:rPr>
                <a:t>: may review budget support financing proposals and disbursement decisions wherever there are substantial or high political and policy implications</a:t>
              </a:r>
              <a:r>
                <a:rPr lang="en-GB" altLang="nl-NL" sz="1000" i="0">
                  <a:solidFill>
                    <a:srgbClr val="000000"/>
                  </a:solidFill>
                  <a:latin typeface="Times New Roman" charset="0"/>
                  <a:ea typeface="Arial" charset="0"/>
                  <a:cs typeface="Arial" charset="0"/>
                </a:rPr>
                <a:t>.</a:t>
              </a:r>
              <a:endParaRPr lang="en-US" altLang="nl-NL" sz="1800" i="0">
                <a:solidFill>
                  <a:srgbClr val="000000"/>
                </a:solidFill>
                <a:latin typeface="Arial" charset="0"/>
                <a:ea typeface="Arial" charset="0"/>
                <a:cs typeface="Arial"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1339850"/>
            <a:ext cx="9144000" cy="576263"/>
          </a:xfrm>
        </p:spPr>
        <p:txBody>
          <a:bodyPr/>
          <a:lstStyle/>
          <a:p>
            <a:pPr indent="0" eaLnBrk="1" hangingPunct="1"/>
            <a:r>
              <a:rPr lang="en-GB" altLang="nl-NL" sz="2600"/>
              <a:t>The comprehensive evaluation framework</a:t>
            </a:r>
          </a:p>
        </p:txBody>
      </p:sp>
      <p:sp>
        <p:nvSpPr>
          <p:cNvPr id="4099" name="Rectangle 3"/>
          <p:cNvSpPr>
            <a:spLocks noGrp="1" noChangeArrowheads="1"/>
          </p:cNvSpPr>
          <p:nvPr>
            <p:ph type="body" idx="1"/>
          </p:nvPr>
        </p:nvSpPr>
        <p:spPr>
          <a:xfrm>
            <a:off x="107950" y="1989138"/>
            <a:ext cx="9036050" cy="4032250"/>
          </a:xfrm>
        </p:spPr>
        <p:txBody>
          <a:bodyPr/>
          <a:lstStyle/>
          <a:p>
            <a:pPr marL="933450" lvl="1" indent="-476250" eaLnBrk="1" hangingPunct="1">
              <a:lnSpc>
                <a:spcPct val="130000"/>
              </a:lnSpc>
              <a:spcBef>
                <a:spcPct val="0"/>
              </a:spcBef>
              <a:spcAft>
                <a:spcPts val="0"/>
              </a:spcAft>
              <a:buFont typeface="Wingdings" pitchFamily="2" charset="2"/>
              <a:buChar char="§"/>
              <a:defRPr/>
            </a:pPr>
            <a:r>
              <a:rPr lang="en-GB" sz="1800" b="0" dirty="0">
                <a:solidFill>
                  <a:schemeClr val="accent6"/>
                </a:solidFill>
              </a:rPr>
              <a:t>Based on intervention logic of BS: hypothesised sequence of effects.</a:t>
            </a:r>
          </a:p>
          <a:p>
            <a:pPr marL="933450" lvl="1" indent="-476250" eaLnBrk="1" hangingPunct="1">
              <a:lnSpc>
                <a:spcPct val="130000"/>
              </a:lnSpc>
              <a:spcBef>
                <a:spcPct val="0"/>
              </a:spcBef>
              <a:spcAft>
                <a:spcPts val="0"/>
              </a:spcAft>
              <a:buFont typeface="Wingdings" pitchFamily="2" charset="2"/>
              <a:buChar char="§"/>
              <a:defRPr/>
            </a:pPr>
            <a:r>
              <a:rPr lang="en-GB" sz="1800" b="0" dirty="0">
                <a:solidFill>
                  <a:srgbClr val="C00000"/>
                </a:solidFill>
              </a:rPr>
              <a:t>Central notion: </a:t>
            </a:r>
            <a:r>
              <a:rPr lang="en-GB" sz="1800" b="0" dirty="0">
                <a:solidFill>
                  <a:schemeClr val="accent6"/>
                </a:solidFill>
              </a:rPr>
              <a:t>BS is a contribution to the implementation of the policy and spending actions </a:t>
            </a:r>
            <a:r>
              <a:rPr lang="en-GB" sz="1800" dirty="0">
                <a:solidFill>
                  <a:schemeClr val="accent6"/>
                </a:solidFill>
              </a:rPr>
              <a:t>of a partner government.</a:t>
            </a:r>
          </a:p>
          <a:p>
            <a:pPr marL="933450" lvl="1" indent="-476250" eaLnBrk="1" hangingPunct="1">
              <a:lnSpc>
                <a:spcPct val="130000"/>
              </a:lnSpc>
              <a:spcBef>
                <a:spcPct val="0"/>
              </a:spcBef>
              <a:spcAft>
                <a:spcPts val="0"/>
              </a:spcAft>
              <a:buFont typeface="Wingdings" pitchFamily="2" charset="2"/>
              <a:buChar char="§"/>
              <a:defRPr/>
            </a:pPr>
            <a:r>
              <a:rPr lang="en-GB" sz="1800" b="0" dirty="0">
                <a:solidFill>
                  <a:schemeClr val="accent6"/>
                </a:solidFill>
              </a:rPr>
              <a:t>The Comprehensive Evaluation Framework (CEF) consists of five levels: See page 10 of BS Guidelines.</a:t>
            </a:r>
          </a:p>
          <a:p>
            <a:pPr marL="933450" lvl="1" indent="-476250" eaLnBrk="1" hangingPunct="1">
              <a:lnSpc>
                <a:spcPct val="130000"/>
              </a:lnSpc>
              <a:spcBef>
                <a:spcPct val="0"/>
              </a:spcBef>
              <a:spcAft>
                <a:spcPts val="0"/>
              </a:spcAft>
              <a:buFont typeface="Wingdings" pitchFamily="2" charset="2"/>
              <a:buChar char="§"/>
              <a:defRPr/>
            </a:pPr>
            <a:r>
              <a:rPr lang="en-GB" sz="1800" b="0" dirty="0">
                <a:solidFill>
                  <a:schemeClr val="accent6"/>
                </a:solidFill>
              </a:rPr>
              <a:t>Many external (non-BS) factors determine induced output, outcome and impact.</a:t>
            </a:r>
          </a:p>
          <a:p>
            <a:pPr marL="933450" lvl="1" indent="-476250" eaLnBrk="1" hangingPunct="1">
              <a:lnSpc>
                <a:spcPct val="130000"/>
              </a:lnSpc>
              <a:spcBef>
                <a:spcPct val="0"/>
              </a:spcBef>
              <a:spcAft>
                <a:spcPts val="0"/>
              </a:spcAft>
              <a:buFont typeface="Wingdings" pitchFamily="2" charset="2"/>
              <a:buChar char="§"/>
              <a:defRPr/>
            </a:pPr>
            <a:r>
              <a:rPr lang="en-GB" sz="1800" b="0" dirty="0">
                <a:solidFill>
                  <a:schemeClr val="accent6"/>
                </a:solidFill>
              </a:rPr>
              <a:t>Broad assessment of outcomes and impact of government policies needed.</a:t>
            </a:r>
          </a:p>
          <a:p>
            <a:pPr marL="933450" lvl="1" indent="-476250" eaLnBrk="1" hangingPunct="1">
              <a:lnSpc>
                <a:spcPct val="130000"/>
              </a:lnSpc>
              <a:spcBef>
                <a:spcPct val="0"/>
              </a:spcBef>
              <a:spcAft>
                <a:spcPts val="0"/>
              </a:spcAft>
              <a:buFont typeface="Wingdings" pitchFamily="2" charset="2"/>
              <a:buChar char="§"/>
              <a:defRPr/>
            </a:pPr>
            <a:r>
              <a:rPr lang="en-GB" sz="1800" b="0" dirty="0">
                <a:solidFill>
                  <a:schemeClr val="accent6"/>
                </a:solidFill>
              </a:rPr>
              <a:t>Specific CEF needed for a joint GBS programme and each joint SBS programme. </a:t>
            </a:r>
          </a:p>
          <a:p>
            <a:pPr marL="933450" lvl="1" indent="-476250" eaLnBrk="1" hangingPunct="1">
              <a:lnSpc>
                <a:spcPct val="130000"/>
              </a:lnSpc>
              <a:spcBef>
                <a:spcPct val="0"/>
              </a:spcBef>
              <a:spcAft>
                <a:spcPts val="0"/>
              </a:spcAft>
              <a:buFont typeface="Wingdings" pitchFamily="2" charset="2"/>
              <a:buChar char="§"/>
              <a:defRPr/>
            </a:pPr>
            <a:endParaRPr lang="en-GB" sz="1800" b="0" dirty="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en-GB" dirty="0"/>
          </a:p>
        </p:txBody>
      </p:sp>
      <p:sp>
        <p:nvSpPr>
          <p:cNvPr id="12292"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8B6630CF-210D-CB44-BE94-EB944A2A8781}" type="slidenum">
              <a:rPr lang="en-GB" altLang="nl-NL" sz="1400" i="0">
                <a:solidFill>
                  <a:schemeClr val="tx1"/>
                </a:solidFill>
                <a:latin typeface="Arial" charset="0"/>
              </a:rPr>
              <a:pPr>
                <a:spcBef>
                  <a:spcPct val="0"/>
                </a:spcBef>
                <a:buClrTx/>
                <a:buFontTx/>
                <a:buNone/>
              </a:pPr>
              <a:t>4</a:t>
            </a:fld>
            <a:endParaRPr lang="en-GB" altLang="nl-NL" sz="1400" i="0">
              <a:solidFill>
                <a:schemeClr val="tx1"/>
              </a:solidFill>
              <a:latin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1"/>
          <p:cNvSpPr>
            <a:spLocks noGrp="1"/>
          </p:cNvSpPr>
          <p:nvPr>
            <p:ph type="sldNum" sz="quarter" idx="12"/>
          </p:nvPr>
        </p:nvSpPr>
        <p:spPr>
          <a:xfrm>
            <a:off x="7010400" y="6381750"/>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4D18D0EA-2B79-0A4D-9319-357130C947C1}" type="slidenum">
              <a:rPr lang="en-GB" altLang="nl-NL" sz="1400" i="0">
                <a:solidFill>
                  <a:schemeClr val="tx1"/>
                </a:solidFill>
                <a:latin typeface="Arial" charset="0"/>
              </a:rPr>
              <a:pPr>
                <a:spcBef>
                  <a:spcPct val="0"/>
                </a:spcBef>
                <a:buClrTx/>
                <a:buFontTx/>
                <a:buNone/>
              </a:pPr>
              <a:t>5</a:t>
            </a:fld>
            <a:endParaRPr lang="en-GB" altLang="nl-NL" sz="1400" i="0">
              <a:solidFill>
                <a:schemeClr val="tx1"/>
              </a:solidFill>
              <a:latin typeface="Arial" charset="0"/>
            </a:endParaRPr>
          </a:p>
        </p:txBody>
      </p:sp>
      <p:graphicFrame>
        <p:nvGraphicFramePr>
          <p:cNvPr id="3" name="Table 2"/>
          <p:cNvGraphicFramePr>
            <a:graphicFrameLocks noGrp="1"/>
          </p:cNvGraphicFramePr>
          <p:nvPr/>
        </p:nvGraphicFramePr>
        <p:xfrm>
          <a:off x="179388" y="1203325"/>
          <a:ext cx="8856662" cy="5578477"/>
        </p:xfrm>
        <a:graphic>
          <a:graphicData uri="http://schemas.openxmlformats.org/drawingml/2006/table">
            <a:tbl>
              <a:tblPr/>
              <a:tblGrid>
                <a:gridCol w="804862"/>
                <a:gridCol w="3586163"/>
                <a:gridCol w="806450"/>
                <a:gridCol w="622300"/>
                <a:gridCol w="3036887"/>
              </a:tblGrid>
              <a:tr h="425450">
                <a:tc gridSpan="2">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altLang="x-none" sz="1400" b="1" i="0" u="none" strike="noStrike" cap="none" normalizeH="0" baseline="0">
                          <a:ln>
                            <a:noFill/>
                          </a:ln>
                          <a:solidFill>
                            <a:schemeClr val="bg1"/>
                          </a:solidFill>
                          <a:effectLst/>
                          <a:latin typeface="Arial" charset="0"/>
                          <a:ea typeface="Calibri" charset="0"/>
                          <a:cs typeface="Arial" charset="0"/>
                        </a:rPr>
                        <a:t>Government strategy</a:t>
                      </a: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F5494"/>
                    </a:solidFill>
                  </a:tcPr>
                </a:tc>
                <a:tc hMerge="1">
                  <a:txBody>
                    <a:bodyPr/>
                    <a:lstStyle/>
                    <a:p>
                      <a:endParaRPr lang="fr-FR"/>
                    </a:p>
                  </a:txBody>
                  <a:tcPr/>
                </a:tc>
                <a:tc gridSpan="2">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fr-FR" altLang="x-none" sz="1200" b="0" i="0" u="none" strike="noStrike" cap="none" normalizeH="0" baseline="0">
                        <a:ln>
                          <a:noFill/>
                        </a:ln>
                        <a:solidFill>
                          <a:srgbClr val="FFFFFF"/>
                        </a:solidFill>
                        <a:effectLst/>
                        <a:latin typeface="Arial" charset="0"/>
                        <a:ea typeface="Calibri" charset="0"/>
                        <a:cs typeface="Arial" charset="0"/>
                      </a:endParaRPr>
                    </a:p>
                  </a:txBody>
                  <a:tcPr marL="36140" marR="36140" marT="0" marB="0"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fr-FR"/>
                    </a:p>
                  </a:txBody>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fr-FR" altLang="x-none" sz="1200" b="0" i="0" u="none" strike="noStrike" cap="none" normalizeH="0" baseline="0">
                        <a:ln>
                          <a:noFill/>
                        </a:ln>
                        <a:solidFill>
                          <a:srgbClr val="FFFFFF"/>
                        </a:solidFill>
                        <a:effectLst/>
                        <a:latin typeface="Arial" charset="0"/>
                        <a:ea typeface="Calibri" charset="0"/>
                        <a:cs typeface="Arial" charset="0"/>
                      </a:endParaRPr>
                    </a:p>
                  </a:txBody>
                  <a:tcPr marL="36140" marR="36140"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20688">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Impacts</a:t>
                      </a: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Sustainable and inclusive growth</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Poverty reduction</a:t>
                      </a: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x-none" sz="1400" b="1" i="0" u="none" strike="noStrike" cap="none" normalizeH="0" baseline="0">
                          <a:ln>
                            <a:noFill/>
                          </a:ln>
                          <a:solidFill>
                            <a:schemeClr val="bg1"/>
                          </a:solidFill>
                          <a:effectLst/>
                          <a:latin typeface="Arial" charset="0"/>
                          <a:ea typeface="Calibri" charset="0"/>
                          <a:cs typeface="Arial" charset="0"/>
                        </a:rPr>
                        <a:t>Budget support</a:t>
                      </a: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F5494"/>
                    </a:solidFill>
                  </a:tcPr>
                </a:tc>
                <a:tc hMerge="1">
                  <a:txBody>
                    <a:bodyPr/>
                    <a:lstStyle/>
                    <a:p>
                      <a:endParaRPr lang="fr-FR"/>
                    </a:p>
                  </a:txBody>
                  <a:tcPr/>
                </a:tc>
                <a:tc hMerge="1">
                  <a:txBody>
                    <a:bodyPr/>
                    <a:lstStyle/>
                    <a:p>
                      <a:endParaRPr lang="fr-FR"/>
                    </a:p>
                  </a:txBody>
                  <a:tcPr/>
                </a:tc>
              </a:tr>
              <a:tr h="631825">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x-none" sz="1200" b="0" i="0" u="none" strike="noStrike" cap="none" normalizeH="0" baseline="0">
                          <a:ln>
                            <a:noFill/>
                          </a:ln>
                          <a:solidFill>
                            <a:schemeClr val="tx1"/>
                          </a:solidFill>
                          <a:effectLst/>
                          <a:latin typeface="Arial" charset="0"/>
                          <a:ea typeface="Calibri" charset="0"/>
                          <a:cs typeface="Arial" charset="0"/>
                        </a:rPr>
                        <a:t>Outcomes</a:t>
                      </a: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Positive responses by service users and economic actors to government  policy management and service delivery</a:t>
                      </a: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x-none"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2">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endParaRPr kumimoji="0" lang="x-none"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fr-FR"/>
                    </a:p>
                  </a:txBody>
                  <a:tcPr/>
                </a:tc>
              </a:tr>
              <a:tr h="1262063">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x-none" sz="1200" b="0" i="0" u="none" strike="noStrike" cap="none" normalizeH="0" baseline="0">
                          <a:ln>
                            <a:noFill/>
                          </a:ln>
                          <a:solidFill>
                            <a:schemeClr val="tx1"/>
                          </a:solidFill>
                          <a:effectLst/>
                          <a:latin typeface="Arial" charset="0"/>
                          <a:ea typeface="Calibri" charset="0"/>
                          <a:cs typeface="Arial" charset="0"/>
                        </a:rPr>
                        <a:t>Outputs</a:t>
                      </a: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Execution of the budget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Monitoring of results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macro-economic management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public services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Etc.</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endParaRPr kumimoji="0" lang="en-GB"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x-none" sz="1200" b="0" i="0" u="none" strike="noStrike" cap="none" normalizeH="0" baseline="0">
                          <a:ln>
                            <a:noFill/>
                          </a:ln>
                          <a:solidFill>
                            <a:schemeClr val="tx1"/>
                          </a:solidFill>
                          <a:effectLst/>
                          <a:latin typeface="Arial" charset="0"/>
                          <a:ea typeface="Calibri" charset="0"/>
                          <a:cs typeface="Arial" charset="0"/>
                        </a:rPr>
                        <a:t>Induced outputs</a:t>
                      </a: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2">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macro-economic management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public services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Strengthened PFM</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policy formulation</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Strengthened public sector institutions,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Etc.</a:t>
                      </a: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fr-FR"/>
                    </a:p>
                  </a:txBody>
                  <a:tcPr/>
                </a:tc>
              </a:tr>
              <a:tr h="1979613">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x-none" sz="1200" b="0" i="0" u="none" strike="noStrike" cap="none" normalizeH="0" baseline="0">
                          <a:ln>
                            <a:noFill/>
                          </a:ln>
                          <a:solidFill>
                            <a:schemeClr val="tx1"/>
                          </a:solidFill>
                          <a:effectLst/>
                          <a:latin typeface="Arial" charset="0"/>
                          <a:ea typeface="Calibri" charset="0"/>
                          <a:cs typeface="Arial" charset="0"/>
                        </a:rPr>
                        <a:t>Inputs</a:t>
                      </a: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National and  sector policies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Budgetary resources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Human resources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Institutional structures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Strategies and operational programmes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endParaRPr kumimoji="0" lang="en-GB"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x-none" sz="1200" b="0" i="0" u="none" strike="noStrike" cap="none" normalizeH="0" baseline="0">
                          <a:ln>
                            <a:noFill/>
                          </a:ln>
                          <a:solidFill>
                            <a:schemeClr val="tx1"/>
                          </a:solidFill>
                          <a:effectLst/>
                          <a:latin typeface="Arial" charset="0"/>
                          <a:ea typeface="Calibri" charset="0"/>
                          <a:cs typeface="Arial" charset="0"/>
                        </a:rPr>
                        <a:t>Outputs</a:t>
                      </a: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2">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More aid provided through the budget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More funds available for discretionary spending</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Increased predictability of disbursement of external funds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Policy dialogue, conditionalities, TA and capacity building better coordinated and more conducive for government strategies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harmonisation and alignment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Reduced transaction costs</a:t>
                      </a: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fr-FR"/>
                    </a:p>
                  </a:txBody>
                  <a:tcPr/>
                </a:tc>
              </a:tr>
              <a:tr h="858838">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x-none"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x-none"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x-none" sz="1200" b="0" i="0" u="none" strike="noStrike" cap="none" normalizeH="0" baseline="0">
                          <a:ln>
                            <a:noFill/>
                          </a:ln>
                          <a:solidFill>
                            <a:schemeClr val="tx1"/>
                          </a:solidFill>
                          <a:effectLst/>
                          <a:latin typeface="Arial" charset="0"/>
                          <a:ea typeface="Calibri" charset="0"/>
                          <a:cs typeface="Arial" charset="0"/>
                        </a:rPr>
                        <a:t>Inputs</a:t>
                      </a: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2">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Transfer of funds to the national Treasury and disbursement conditions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Policy dialogue and performance indicators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Capacity building and TA</a:t>
                      </a: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fr-FR"/>
                    </a:p>
                  </a:txBody>
                  <a:tcPr/>
                </a:tc>
              </a:tr>
            </a:tbl>
          </a:graphicData>
        </a:graphic>
      </p:graphicFrame>
      <p:sp>
        <p:nvSpPr>
          <p:cNvPr id="4" name="Rectangle 2"/>
          <p:cNvSpPr txBox="1">
            <a:spLocks noChangeArrowheads="1"/>
          </p:cNvSpPr>
          <p:nvPr/>
        </p:nvSpPr>
        <p:spPr>
          <a:xfrm>
            <a:off x="142875" y="188913"/>
            <a:ext cx="9001125" cy="792162"/>
          </a:xfrm>
          <a:prstGeom prst="rect">
            <a:avLst/>
          </a:prstGeom>
        </p:spPr>
        <p:txBody>
          <a:bodyPr/>
          <a:lstStyle/>
          <a:p>
            <a:pPr algn="ctr">
              <a:defRPr/>
            </a:pPr>
            <a:r>
              <a:rPr lang="fr-FR" sz="2400" b="1" kern="0" dirty="0" err="1">
                <a:solidFill>
                  <a:srgbClr val="FFFF00"/>
                </a:solidFill>
                <a:latin typeface="+mj-lt"/>
                <a:ea typeface="+mj-ea"/>
                <a:cs typeface="+mj-cs"/>
              </a:rPr>
              <a:t>Logical</a:t>
            </a:r>
            <a:r>
              <a:rPr lang="fr-FR" sz="2400" b="1" kern="0" dirty="0">
                <a:solidFill>
                  <a:srgbClr val="FFFF00"/>
                </a:solidFill>
                <a:latin typeface="+mj-lt"/>
                <a:ea typeface="+mj-ea"/>
                <a:cs typeface="+mj-cs"/>
              </a:rPr>
              <a:t> </a:t>
            </a:r>
            <a:r>
              <a:rPr lang="fr-FR" sz="2400" b="1" kern="0" dirty="0" err="1">
                <a:solidFill>
                  <a:srgbClr val="FFFF00"/>
                </a:solidFill>
                <a:latin typeface="+mj-lt"/>
                <a:ea typeface="+mj-ea"/>
                <a:cs typeface="+mj-cs"/>
              </a:rPr>
              <a:t>frameworks</a:t>
            </a:r>
            <a:r>
              <a:rPr lang="fr-FR" sz="2400" b="1" kern="0" dirty="0">
                <a:solidFill>
                  <a:srgbClr val="FFFF00"/>
                </a:solidFill>
                <a:latin typeface="+mj-lt"/>
                <a:ea typeface="+mj-ea"/>
                <a:cs typeface="+mj-cs"/>
              </a:rPr>
              <a:t> of the </a:t>
            </a:r>
            <a:r>
              <a:rPr lang="fr-FR" sz="2400" b="1" kern="0" dirty="0" err="1">
                <a:solidFill>
                  <a:srgbClr val="FFFF00"/>
                </a:solidFill>
                <a:latin typeface="+mj-lt"/>
                <a:ea typeface="+mj-ea"/>
                <a:cs typeface="+mj-cs"/>
              </a:rPr>
              <a:t>partner</a:t>
            </a:r>
            <a:r>
              <a:rPr lang="fr-FR" sz="2400" b="1" kern="0" dirty="0">
                <a:solidFill>
                  <a:srgbClr val="FFFF00"/>
                </a:solidFill>
                <a:latin typeface="+mj-lt"/>
                <a:ea typeface="+mj-ea"/>
                <a:cs typeface="+mj-cs"/>
              </a:rPr>
              <a:t> </a:t>
            </a:r>
            <a:r>
              <a:rPr lang="fr-FR" sz="2400" b="1" kern="0" dirty="0" err="1">
                <a:solidFill>
                  <a:srgbClr val="FFFF00"/>
                </a:solidFill>
                <a:latin typeface="+mj-lt"/>
                <a:ea typeface="+mj-ea"/>
                <a:cs typeface="+mj-cs"/>
              </a:rPr>
              <a:t>government</a:t>
            </a:r>
            <a:r>
              <a:rPr lang="fr-FR" sz="2400" b="1" kern="0" dirty="0">
                <a:solidFill>
                  <a:srgbClr val="FFFF00"/>
                </a:solidFill>
                <a:latin typeface="+mj-lt"/>
                <a:ea typeface="+mj-ea"/>
                <a:cs typeface="+mj-cs"/>
              </a:rPr>
              <a:t> action and of the BS programme</a:t>
            </a:r>
            <a:endParaRPr lang="en-US" sz="2400" b="1" kern="0" dirty="0">
              <a:solidFill>
                <a:srgbClr val="FFFF00"/>
              </a:solidFill>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indent="0" eaLnBrk="1" hangingPunct="1"/>
            <a:r>
              <a:rPr lang="en-US" altLang="en-US"/>
              <a:t>Outline of module </a:t>
            </a:r>
          </a:p>
        </p:txBody>
      </p:sp>
      <p:sp>
        <p:nvSpPr>
          <p:cNvPr id="32771" name="Rectangle 3"/>
          <p:cNvSpPr>
            <a:spLocks noGrp="1" noChangeArrowheads="1"/>
          </p:cNvSpPr>
          <p:nvPr>
            <p:ph type="body" idx="1"/>
          </p:nvPr>
        </p:nvSpPr>
        <p:spPr/>
        <p:txBody>
          <a:bodyPr/>
          <a:lstStyle/>
          <a:p>
            <a:pPr marL="457200" lvl="1" indent="0" eaLnBrk="1" hangingPunct="1">
              <a:lnSpc>
                <a:spcPct val="130000"/>
              </a:lnSpc>
              <a:spcBef>
                <a:spcPts val="300"/>
              </a:spcBef>
              <a:spcAft>
                <a:spcPts val="300"/>
              </a:spcAft>
              <a:buFontTx/>
              <a:buNone/>
              <a:defRPr/>
            </a:pPr>
            <a:endParaRPr lang="en-GB" dirty="0">
              <a:solidFill>
                <a:srgbClr val="FF0000"/>
              </a:solidFill>
            </a:endParaRPr>
          </a:p>
          <a:p>
            <a:pPr marL="933450" lvl="1" indent="-476250" eaLnBrk="1" hangingPunct="1">
              <a:lnSpc>
                <a:spcPct val="130000"/>
              </a:lnSpc>
              <a:spcBef>
                <a:spcPts val="300"/>
              </a:spcBef>
              <a:spcAft>
                <a:spcPts val="300"/>
              </a:spcAft>
              <a:buFont typeface="+mj-lt"/>
              <a:buAutoNum type="arabicPeriod"/>
              <a:defRPr/>
            </a:pPr>
            <a:r>
              <a:rPr lang="en-GB" dirty="0"/>
              <a:t>The evaluation </a:t>
            </a:r>
            <a:r>
              <a:rPr lang="en-GB" dirty="0"/>
              <a:t>f</a:t>
            </a:r>
            <a:r>
              <a:rPr lang="en-GB" dirty="0"/>
              <a:t>ramework</a:t>
            </a:r>
            <a:endParaRPr lang="en-GB" dirty="0"/>
          </a:p>
          <a:p>
            <a:pPr marL="933450" lvl="1" indent="-476250" eaLnBrk="1" hangingPunct="1">
              <a:lnSpc>
                <a:spcPct val="130000"/>
              </a:lnSpc>
              <a:spcBef>
                <a:spcPts val="300"/>
              </a:spcBef>
              <a:spcAft>
                <a:spcPts val="300"/>
              </a:spcAft>
              <a:buFont typeface="+mj-lt"/>
              <a:buAutoNum type="arabicPeriod"/>
              <a:defRPr/>
            </a:pPr>
            <a:r>
              <a:rPr lang="en-GB" dirty="0" smtClean="0">
                <a:solidFill>
                  <a:srgbClr val="FF0000"/>
                </a:solidFill>
              </a:rPr>
              <a:t>Three step approach</a:t>
            </a:r>
          </a:p>
          <a:p>
            <a:pPr marL="933450" lvl="1" indent="-476250" eaLnBrk="1" hangingPunct="1">
              <a:lnSpc>
                <a:spcPct val="130000"/>
              </a:lnSpc>
              <a:spcBef>
                <a:spcPts val="300"/>
              </a:spcBef>
              <a:spcAft>
                <a:spcPts val="300"/>
              </a:spcAft>
              <a:buFont typeface="+mj-lt"/>
              <a:buAutoNum type="arabicPeriod"/>
              <a:defRPr/>
            </a:pPr>
            <a:r>
              <a:rPr lang="en-GB" dirty="0" smtClean="0"/>
              <a:t>Synthesis of 7 country evaluations</a:t>
            </a:r>
          </a:p>
          <a:p>
            <a:pPr marL="457200" lvl="1" indent="0" eaLnBrk="1" hangingPunct="1">
              <a:lnSpc>
                <a:spcPct val="130000"/>
              </a:lnSpc>
              <a:spcBef>
                <a:spcPts val="300"/>
              </a:spcBef>
              <a:spcAft>
                <a:spcPts val="300"/>
              </a:spcAft>
              <a:buFontTx/>
              <a:buNone/>
              <a:defRPr/>
            </a:pPr>
            <a:endParaRPr lang="en-GB" dirty="0"/>
          </a:p>
          <a:p>
            <a:pPr marL="933450" lvl="1" indent="-476250" eaLnBrk="1" hangingPunct="1">
              <a:lnSpc>
                <a:spcPct val="130000"/>
              </a:lnSpc>
              <a:spcBef>
                <a:spcPts val="300"/>
              </a:spcBef>
              <a:spcAft>
                <a:spcPts val="300"/>
              </a:spcAft>
              <a:buFont typeface="+mj-lt"/>
              <a:buAutoNum type="arabicPeriod"/>
              <a:defRPr/>
            </a:pPr>
            <a:endParaRPr lang="en-US" b="0" dirty="0">
              <a:solidFill>
                <a:schemeClr val="accent2"/>
              </a:solidFill>
            </a:endParaRPr>
          </a:p>
          <a:p>
            <a:pPr marL="457200" indent="-457200" eaLnBrk="1" hangingPunct="1">
              <a:buFont typeface="+mj-lt"/>
              <a:buAutoNum type="arabicPeriod"/>
              <a:defRPr/>
            </a:pPr>
            <a:endParaRPr lang="en-US" b="1" dirty="0">
              <a:solidFill>
                <a:schemeClr val="accent2"/>
              </a:solidFill>
            </a:endParaRPr>
          </a:p>
          <a:p>
            <a:pPr algn="ctr" eaLnBrk="1" hangingPunct="1">
              <a:defRPr/>
            </a:pPr>
            <a:endParaRPr lang="en-US" b="1" dirty="0">
              <a:solidFill>
                <a:schemeClr val="accent2"/>
              </a:solidFill>
            </a:endParaRPr>
          </a:p>
          <a:p>
            <a:pPr algn="ctr" eaLnBrk="1" hangingPunct="1">
              <a:defRPr/>
            </a:pPr>
            <a:endParaRPr lang="en-US" b="1" dirty="0">
              <a:solidFill>
                <a:schemeClr val="accent2"/>
              </a:solidFill>
            </a:endParaRPr>
          </a:p>
          <a:p>
            <a:pPr algn="ctr" eaLnBrk="1" hangingPunct="1">
              <a:defRPr/>
            </a:pPr>
            <a:endParaRPr lang="en-US" b="1" dirty="0">
              <a:solidFill>
                <a:schemeClr val="accent2"/>
              </a:solidFill>
            </a:endParaRPr>
          </a:p>
        </p:txBody>
      </p:sp>
      <p:sp>
        <p:nvSpPr>
          <p:cNvPr id="8196"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54B99757-1497-D345-B520-B0E5D6614A99}" type="slidenum">
              <a:rPr lang="en-GB" altLang="en-US" sz="1400" i="0">
                <a:solidFill>
                  <a:schemeClr val="tx1"/>
                </a:solidFill>
                <a:latin typeface="Arial" charset="0"/>
              </a:rPr>
              <a:pPr>
                <a:spcBef>
                  <a:spcPct val="0"/>
                </a:spcBef>
                <a:buClrTx/>
                <a:buFontTx/>
                <a:buNone/>
              </a:pPr>
              <a:t>6</a:t>
            </a:fld>
            <a:endParaRPr lang="en-GB" altLang="en-US" sz="1400" i="0">
              <a:solidFill>
                <a:schemeClr val="tx1"/>
              </a:solidFill>
              <a:latin typeface="Arial" charset="0"/>
            </a:endParaRPr>
          </a:p>
        </p:txBody>
      </p:sp>
    </p:spTree>
    <p:extLst>
      <p:ext uri="{BB962C8B-B14F-4D97-AF65-F5344CB8AC3E}">
        <p14:creationId xmlns:p14="http://schemas.microsoft.com/office/powerpoint/2010/main" val="5003233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95288" y="1339850"/>
            <a:ext cx="8229600" cy="504825"/>
          </a:xfrm>
        </p:spPr>
        <p:txBody>
          <a:bodyPr/>
          <a:lstStyle/>
          <a:p>
            <a:pPr indent="0" eaLnBrk="1" hangingPunct="1"/>
            <a:r>
              <a:rPr lang="en-GB" altLang="nl-NL" sz="2600"/>
              <a:t>The three step approach.</a:t>
            </a:r>
          </a:p>
        </p:txBody>
      </p:sp>
      <p:sp>
        <p:nvSpPr>
          <p:cNvPr id="4099" name="Rectangle 3"/>
          <p:cNvSpPr>
            <a:spLocks noGrp="1" noChangeArrowheads="1"/>
          </p:cNvSpPr>
          <p:nvPr>
            <p:ph type="body" idx="1"/>
          </p:nvPr>
        </p:nvSpPr>
        <p:spPr>
          <a:xfrm>
            <a:off x="457200" y="1916113"/>
            <a:ext cx="8229600" cy="4105275"/>
          </a:xfrm>
        </p:spPr>
        <p:txBody>
          <a:bodyPr/>
          <a:lstStyle/>
          <a:p>
            <a:pPr marL="933450" lvl="1" indent="-476250" eaLnBrk="1" hangingPunct="1">
              <a:lnSpc>
                <a:spcPct val="130000"/>
              </a:lnSpc>
              <a:spcBef>
                <a:spcPct val="0"/>
              </a:spcBef>
              <a:spcAft>
                <a:spcPts val="0"/>
              </a:spcAft>
              <a:buFont typeface="Wingdings" pitchFamily="2" charset="2"/>
              <a:buChar char="§"/>
              <a:defRPr/>
            </a:pPr>
            <a:r>
              <a:rPr lang="en-GB" sz="1800" b="0" dirty="0">
                <a:solidFill>
                  <a:schemeClr val="accent6"/>
                </a:solidFill>
              </a:rPr>
              <a:t>Analysis of direct causality possible up to level 3.</a:t>
            </a:r>
          </a:p>
          <a:p>
            <a:pPr marL="933450" lvl="1" indent="-476250" eaLnBrk="1" hangingPunct="1">
              <a:lnSpc>
                <a:spcPct val="130000"/>
              </a:lnSpc>
              <a:spcBef>
                <a:spcPct val="0"/>
              </a:spcBef>
              <a:spcAft>
                <a:spcPts val="0"/>
              </a:spcAft>
              <a:buFont typeface="Wingdings" pitchFamily="2" charset="2"/>
              <a:buChar char="§"/>
              <a:defRPr/>
            </a:pPr>
            <a:r>
              <a:rPr lang="en-GB" sz="1800" b="0" dirty="0">
                <a:solidFill>
                  <a:schemeClr val="accent6"/>
                </a:solidFill>
              </a:rPr>
              <a:t>At level 4 and 5 too many other influencing factors.</a:t>
            </a:r>
          </a:p>
          <a:p>
            <a:pPr marL="933450" lvl="1" indent="-476250" eaLnBrk="1" hangingPunct="1">
              <a:lnSpc>
                <a:spcPct val="130000"/>
              </a:lnSpc>
              <a:spcBef>
                <a:spcPct val="0"/>
              </a:spcBef>
              <a:spcAft>
                <a:spcPts val="0"/>
              </a:spcAft>
              <a:buFont typeface="Wingdings" pitchFamily="2" charset="2"/>
              <a:buChar char="§"/>
              <a:defRPr/>
            </a:pPr>
            <a:r>
              <a:rPr lang="en-GB" sz="1800" b="0" dirty="0">
                <a:solidFill>
                  <a:srgbClr val="C00000"/>
                </a:solidFill>
              </a:rPr>
              <a:t>Step 1: </a:t>
            </a:r>
            <a:r>
              <a:rPr lang="en-GB" sz="1800" b="0" dirty="0">
                <a:solidFill>
                  <a:schemeClr val="accent6"/>
                </a:solidFill>
              </a:rPr>
              <a:t>assessment of inputs, direct outputs and induced output, and analysis of causality.</a:t>
            </a:r>
          </a:p>
          <a:p>
            <a:pPr marL="933450" lvl="1" indent="-476250" eaLnBrk="1" hangingPunct="1">
              <a:lnSpc>
                <a:spcPct val="130000"/>
              </a:lnSpc>
              <a:spcBef>
                <a:spcPct val="0"/>
              </a:spcBef>
              <a:spcAft>
                <a:spcPts val="0"/>
              </a:spcAft>
              <a:buFont typeface="Wingdings" pitchFamily="2" charset="2"/>
              <a:buChar char="§"/>
              <a:defRPr/>
            </a:pPr>
            <a:r>
              <a:rPr lang="en-GB" sz="1800" b="0" dirty="0">
                <a:solidFill>
                  <a:srgbClr val="C00000"/>
                </a:solidFill>
              </a:rPr>
              <a:t>Step 2: </a:t>
            </a:r>
            <a:r>
              <a:rPr lang="en-GB" sz="1800" b="0" dirty="0">
                <a:solidFill>
                  <a:schemeClr val="accent6"/>
                </a:solidFill>
              </a:rPr>
              <a:t>assessment of outcomes and impact  and of contribution of government policies and spending to their occurrence.</a:t>
            </a:r>
          </a:p>
          <a:p>
            <a:pPr marL="933450" lvl="1" indent="-476250" eaLnBrk="1" hangingPunct="1">
              <a:lnSpc>
                <a:spcPct val="130000"/>
              </a:lnSpc>
              <a:spcBef>
                <a:spcPct val="0"/>
              </a:spcBef>
              <a:spcAft>
                <a:spcPts val="0"/>
              </a:spcAft>
              <a:buFont typeface="Wingdings" pitchFamily="2" charset="2"/>
              <a:buChar char="§"/>
              <a:defRPr/>
            </a:pPr>
            <a:r>
              <a:rPr lang="en-GB" sz="1800" b="0" dirty="0">
                <a:solidFill>
                  <a:srgbClr val="C00000"/>
                </a:solidFill>
              </a:rPr>
              <a:t>Step 3: </a:t>
            </a:r>
            <a:r>
              <a:rPr lang="en-GB" sz="1800" b="0" dirty="0">
                <a:solidFill>
                  <a:schemeClr val="accent6"/>
                </a:solidFill>
              </a:rPr>
              <a:t>Exploration of contribution of BS to the government policies and spending, which have produced the outcomes and impact.</a:t>
            </a:r>
          </a:p>
          <a:p>
            <a:pPr marL="457200" lvl="1" indent="0" eaLnBrk="1" hangingPunct="1">
              <a:lnSpc>
                <a:spcPct val="130000"/>
              </a:lnSpc>
              <a:spcBef>
                <a:spcPct val="0"/>
              </a:spcBef>
              <a:spcAft>
                <a:spcPts val="0"/>
              </a:spcAft>
              <a:buFontTx/>
              <a:buNone/>
              <a:defRPr/>
            </a:pPr>
            <a:endParaRPr lang="en-GB" sz="1800" b="0" dirty="0">
              <a:solidFill>
                <a:schemeClr val="accent6"/>
              </a:solidFill>
            </a:endParaRPr>
          </a:p>
        </p:txBody>
      </p:sp>
      <p:sp>
        <p:nvSpPr>
          <p:cNvPr id="16388"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39C63C56-5E1B-A44C-8D33-6C7724D9242F}" type="slidenum">
              <a:rPr lang="en-GB" altLang="nl-NL" sz="1400" i="0">
                <a:solidFill>
                  <a:schemeClr val="tx1"/>
                </a:solidFill>
                <a:latin typeface="Arial" charset="0"/>
              </a:rPr>
              <a:pPr>
                <a:spcBef>
                  <a:spcPct val="0"/>
                </a:spcBef>
                <a:buClrTx/>
                <a:buFontTx/>
                <a:buNone/>
              </a:pPr>
              <a:t>7</a:t>
            </a:fld>
            <a:endParaRPr lang="en-GB" altLang="nl-NL" sz="1400" i="0">
              <a:solidFill>
                <a:schemeClr val="tx1"/>
              </a:solidFill>
              <a:latin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1"/>
          <p:cNvSpPr>
            <a:spLocks noGrp="1"/>
          </p:cNvSpPr>
          <p:nvPr>
            <p:ph type="sldNum" sz="quarter" idx="12"/>
          </p:nvPr>
        </p:nvSpPr>
        <p:spPr>
          <a:xfrm>
            <a:off x="7010400" y="6381750"/>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3D88AB4C-9649-EA48-AEA9-DA3B10C56336}" type="slidenum">
              <a:rPr lang="en-GB" altLang="nl-NL" sz="1400" i="0">
                <a:solidFill>
                  <a:schemeClr val="tx1"/>
                </a:solidFill>
                <a:latin typeface="Arial" charset="0"/>
              </a:rPr>
              <a:pPr>
                <a:spcBef>
                  <a:spcPct val="0"/>
                </a:spcBef>
                <a:buClrTx/>
                <a:buFontTx/>
                <a:buNone/>
              </a:pPr>
              <a:t>8</a:t>
            </a:fld>
            <a:endParaRPr lang="en-GB" altLang="nl-NL" sz="1400" i="0">
              <a:solidFill>
                <a:schemeClr val="tx1"/>
              </a:solidFill>
              <a:latin typeface="Arial" charset="0"/>
            </a:endParaRPr>
          </a:p>
        </p:txBody>
      </p:sp>
      <p:graphicFrame>
        <p:nvGraphicFramePr>
          <p:cNvPr id="3" name="Table 2"/>
          <p:cNvGraphicFramePr>
            <a:graphicFrameLocks noGrp="1"/>
          </p:cNvGraphicFramePr>
          <p:nvPr/>
        </p:nvGraphicFramePr>
        <p:xfrm>
          <a:off x="179388" y="1203325"/>
          <a:ext cx="8856662" cy="5770310"/>
        </p:xfrm>
        <a:graphic>
          <a:graphicData uri="http://schemas.openxmlformats.org/drawingml/2006/table">
            <a:tbl>
              <a:tblPr/>
              <a:tblGrid>
                <a:gridCol w="804862"/>
                <a:gridCol w="3586163"/>
                <a:gridCol w="806450"/>
                <a:gridCol w="622300"/>
                <a:gridCol w="3036887"/>
              </a:tblGrid>
              <a:tr h="425450">
                <a:tc gridSpan="2">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altLang="x-none" sz="1400" b="1" i="0" u="none" strike="noStrike" cap="none" normalizeH="0" baseline="0">
                          <a:ln>
                            <a:noFill/>
                          </a:ln>
                          <a:solidFill>
                            <a:schemeClr val="bg1"/>
                          </a:solidFill>
                          <a:effectLst/>
                          <a:latin typeface="Arial" charset="0"/>
                          <a:ea typeface="Calibri" charset="0"/>
                          <a:cs typeface="Arial" charset="0"/>
                        </a:rPr>
                        <a:t>Government strategy</a:t>
                      </a: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F5494"/>
                    </a:solidFill>
                  </a:tcPr>
                </a:tc>
                <a:tc hMerge="1">
                  <a:txBody>
                    <a:bodyPr/>
                    <a:lstStyle/>
                    <a:p>
                      <a:endParaRPr lang="fr-FR"/>
                    </a:p>
                  </a:txBody>
                  <a:tcPr/>
                </a:tc>
                <a:tc gridSpan="2">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fr-FR" altLang="x-none" sz="1200" b="0" i="0" u="none" strike="noStrike" cap="none" normalizeH="0" baseline="0">
                        <a:ln>
                          <a:noFill/>
                        </a:ln>
                        <a:solidFill>
                          <a:srgbClr val="FFFFFF"/>
                        </a:solidFill>
                        <a:effectLst/>
                        <a:latin typeface="Arial" charset="0"/>
                        <a:ea typeface="Calibri" charset="0"/>
                        <a:cs typeface="Arial" charset="0"/>
                      </a:endParaRPr>
                    </a:p>
                  </a:txBody>
                  <a:tcPr marL="36140" marR="36140" marT="0" marB="0"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fr-FR"/>
                    </a:p>
                  </a:txBody>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fr-FR" altLang="x-none" sz="1200" b="0" i="0" u="none" strike="noStrike" cap="none" normalizeH="0" baseline="0">
                        <a:ln>
                          <a:noFill/>
                        </a:ln>
                        <a:solidFill>
                          <a:srgbClr val="FFFFFF"/>
                        </a:solidFill>
                        <a:effectLst/>
                        <a:latin typeface="Arial" charset="0"/>
                        <a:ea typeface="Calibri" charset="0"/>
                        <a:cs typeface="Arial" charset="0"/>
                      </a:endParaRPr>
                    </a:p>
                  </a:txBody>
                  <a:tcPr marL="36140" marR="36140"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20688">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Impacts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Sustainable and inclusive growth</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Poverty reduction</a:t>
                      </a: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400" b="1" i="0" u="none" strike="noStrike" cap="none" normalizeH="0" baseline="0">
                          <a:ln>
                            <a:noFill/>
                          </a:ln>
                          <a:solidFill>
                            <a:schemeClr val="bg1"/>
                          </a:solidFill>
                          <a:effectLst/>
                          <a:latin typeface="Arial" charset="0"/>
                          <a:ea typeface="Calibri" charset="0"/>
                          <a:cs typeface="Arial" charset="0"/>
                        </a:rPr>
                        <a:t>Budget support</a:t>
                      </a:r>
                      <a:endParaRPr kumimoji="0" lang="en-US" altLang="x-none" sz="1400" b="1" i="0" u="none" strike="noStrike" cap="none" normalizeH="0" baseline="0">
                        <a:ln>
                          <a:noFill/>
                        </a:ln>
                        <a:solidFill>
                          <a:schemeClr val="bg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F5494"/>
                    </a:solidFill>
                  </a:tcPr>
                </a:tc>
                <a:tc hMerge="1">
                  <a:txBody>
                    <a:bodyPr/>
                    <a:lstStyle/>
                    <a:p>
                      <a:endParaRPr lang="fr-FR"/>
                    </a:p>
                  </a:txBody>
                  <a:tcPr/>
                </a:tc>
                <a:tc hMerge="1">
                  <a:txBody>
                    <a:bodyPr/>
                    <a:lstStyle/>
                    <a:p>
                      <a:endParaRPr lang="fr-FR"/>
                    </a:p>
                  </a:txBody>
                  <a:tcPr/>
                </a:tc>
              </a:tr>
              <a:tr h="630238">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x-none" sz="1200" b="0" i="0" u="none" strike="noStrike" cap="none" normalizeH="0" baseline="0">
                          <a:ln>
                            <a:noFill/>
                          </a:ln>
                          <a:solidFill>
                            <a:schemeClr val="tx1"/>
                          </a:solidFill>
                          <a:effectLst/>
                          <a:latin typeface="Arial" charset="0"/>
                          <a:ea typeface="Calibri" charset="0"/>
                          <a:cs typeface="Arial" charset="0"/>
                        </a:rPr>
                        <a:t>Outcomes</a:t>
                      </a: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Positive responses by service users and economic actors to government  policy management and service delivery</a:t>
                      </a: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2">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fr-FR"/>
                    </a:p>
                  </a:txBody>
                  <a:tcPr/>
                </a:tc>
              </a:tr>
              <a:tr h="1262063">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Outputs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Execution of the budget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Monitoring of results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macro-economic management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public services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Etc.</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altLang="x-none" sz="1200" b="0" i="0" u="none" strike="noStrike" cap="none" normalizeH="0" baseline="0">
                          <a:ln>
                            <a:noFill/>
                          </a:ln>
                          <a:solidFill>
                            <a:schemeClr val="tx1"/>
                          </a:solidFill>
                          <a:effectLst/>
                          <a:latin typeface="Arial" charset="0"/>
                          <a:ea typeface="Calibri" charset="0"/>
                          <a:cs typeface="Arial" charset="0"/>
                        </a:rPr>
                        <a:t>Induced outputs</a:t>
                      </a: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2">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macro-economic management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public services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Strengthened PFM</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policy formulation</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Strengthened public sector institutions,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Etc</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fr-FR"/>
                    </a:p>
                  </a:txBody>
                  <a:tcPr/>
                </a:tc>
              </a:tr>
              <a:tr h="1979613">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Inputs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National and  sector policies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Budgetary resources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Human resources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Institutional structures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Strategies and operational programmes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Outputs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2">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More aid provided through the budget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More funds available for discretionary spending</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Increased predictability of disbursement of external funds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Policy dialogue, conditionalities, TA and capacity building better coordinated and more conducive for government strategies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harmonisation and alignment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Reduced transaction costs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fr-FR"/>
                    </a:p>
                  </a:txBody>
                  <a:tcPr/>
                </a:tc>
              </a:tr>
              <a:tr h="1050925">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fr-FR"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fr-FR"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Inputs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2">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Transfer of funds to the national Treasury and disbursement conditions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Policy dialogue and performance indicators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Capacity building and TA</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fr-FR"/>
                    </a:p>
                  </a:txBody>
                  <a:tcPr/>
                </a:tc>
              </a:tr>
            </a:tbl>
          </a:graphicData>
        </a:graphic>
      </p:graphicFrame>
      <p:sp>
        <p:nvSpPr>
          <p:cNvPr id="4" name="Rectangle 2"/>
          <p:cNvSpPr txBox="1">
            <a:spLocks noChangeArrowheads="1"/>
          </p:cNvSpPr>
          <p:nvPr/>
        </p:nvSpPr>
        <p:spPr>
          <a:xfrm>
            <a:off x="142875" y="188913"/>
            <a:ext cx="9001125" cy="792162"/>
          </a:xfrm>
          <a:prstGeom prst="rect">
            <a:avLst/>
          </a:prstGeom>
        </p:spPr>
        <p:txBody>
          <a:bodyPr/>
          <a:lstStyle/>
          <a:p>
            <a:pPr algn="ctr">
              <a:defRPr/>
            </a:pPr>
            <a:r>
              <a:rPr lang="fr-FR" sz="2200" b="1" kern="0" dirty="0" err="1">
                <a:solidFill>
                  <a:srgbClr val="FFFF00"/>
                </a:solidFill>
                <a:latin typeface="+mj-lt"/>
                <a:ea typeface="+mj-ea"/>
                <a:cs typeface="+mj-cs"/>
              </a:rPr>
              <a:t>Step</a:t>
            </a:r>
            <a:r>
              <a:rPr lang="fr-FR" sz="2200" b="1" kern="0" dirty="0">
                <a:solidFill>
                  <a:srgbClr val="FFFF00"/>
                </a:solidFill>
                <a:latin typeface="+mj-lt"/>
                <a:ea typeface="+mj-ea"/>
                <a:cs typeface="+mj-cs"/>
              </a:rPr>
              <a:t> 1: Evaluation of the </a:t>
            </a:r>
            <a:r>
              <a:rPr lang="fr-FR" sz="2200" b="1" kern="0" dirty="0" err="1">
                <a:solidFill>
                  <a:srgbClr val="FFFF00"/>
                </a:solidFill>
                <a:latin typeface="+mj-lt"/>
                <a:ea typeface="+mj-ea"/>
                <a:cs typeface="+mj-cs"/>
              </a:rPr>
              <a:t>chain</a:t>
            </a:r>
            <a:r>
              <a:rPr lang="fr-FR" sz="2200" b="1" kern="0" dirty="0">
                <a:solidFill>
                  <a:srgbClr val="FFFF00"/>
                </a:solidFill>
                <a:latin typeface="+mj-lt"/>
                <a:ea typeface="+mj-ea"/>
                <a:cs typeface="+mj-cs"/>
              </a:rPr>
              <a:t> </a:t>
            </a:r>
            <a:r>
              <a:rPr lang="fr-FR" sz="2200" b="1" kern="0" dirty="0" err="1">
                <a:solidFill>
                  <a:srgbClr val="FFFF00"/>
                </a:solidFill>
                <a:latin typeface="+mj-lt"/>
                <a:ea typeface="+mj-ea"/>
                <a:cs typeface="+mj-cs"/>
              </a:rPr>
              <a:t>from</a:t>
            </a:r>
            <a:r>
              <a:rPr lang="fr-FR" sz="2200" b="1" kern="0" dirty="0">
                <a:solidFill>
                  <a:srgbClr val="FFFF00"/>
                </a:solidFill>
                <a:latin typeface="+mj-lt"/>
                <a:ea typeface="+mj-ea"/>
                <a:cs typeface="+mj-cs"/>
              </a:rPr>
              <a:t> inputs to </a:t>
            </a:r>
            <a:r>
              <a:rPr lang="fr-FR" sz="2200" b="1" kern="0" dirty="0" err="1">
                <a:solidFill>
                  <a:srgbClr val="FFFF00"/>
                </a:solidFill>
                <a:latin typeface="+mj-lt"/>
                <a:ea typeface="+mj-ea"/>
                <a:cs typeface="+mj-cs"/>
              </a:rPr>
              <a:t>induced</a:t>
            </a:r>
            <a:r>
              <a:rPr lang="fr-FR" sz="2200" b="1" kern="0" dirty="0">
                <a:solidFill>
                  <a:srgbClr val="FFFF00"/>
                </a:solidFill>
                <a:latin typeface="+mj-lt"/>
                <a:ea typeface="+mj-ea"/>
                <a:cs typeface="+mj-cs"/>
              </a:rPr>
              <a:t> outputs of the BS</a:t>
            </a:r>
            <a:endParaRPr lang="en-US" sz="2200" b="1" kern="0" dirty="0">
              <a:solidFill>
                <a:srgbClr val="FFFF00"/>
              </a:solidFill>
              <a:latin typeface="+mj-lt"/>
              <a:ea typeface="+mj-ea"/>
              <a:cs typeface="+mj-cs"/>
            </a:endParaRPr>
          </a:p>
        </p:txBody>
      </p:sp>
      <p:sp>
        <p:nvSpPr>
          <p:cNvPr id="5" name="Oval 4"/>
          <p:cNvSpPr/>
          <p:nvPr/>
        </p:nvSpPr>
        <p:spPr>
          <a:xfrm>
            <a:off x="5364163" y="2708275"/>
            <a:ext cx="3455987" cy="4149725"/>
          </a:xfrm>
          <a:prstGeom prst="ellipse">
            <a:avLst/>
          </a:prstGeom>
          <a:solidFill>
            <a:schemeClr val="accent2">
              <a:lumMod val="90000"/>
              <a:alpha val="30000"/>
            </a:schemeClr>
          </a:solidFill>
          <a:ln>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schemeClr val="tx1"/>
              </a:solidFill>
            </a:endParaRPr>
          </a:p>
        </p:txBody>
      </p:sp>
      <p:cxnSp>
        <p:nvCxnSpPr>
          <p:cNvPr id="6" name="Straight Arrow Connector 5"/>
          <p:cNvCxnSpPr>
            <a:stCxn id="7" idx="2"/>
          </p:cNvCxnSpPr>
          <p:nvPr/>
        </p:nvCxnSpPr>
        <p:spPr>
          <a:xfrm>
            <a:off x="6156325" y="2452688"/>
            <a:ext cx="762000" cy="2508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795963" y="2205038"/>
            <a:ext cx="719137" cy="247650"/>
          </a:xfrm>
          <a:prstGeom prst="rect">
            <a:avLst/>
          </a:prstGeom>
          <a:solidFill>
            <a:schemeClr val="accent2">
              <a:lumMod val="90000"/>
              <a:alpha val="30000"/>
            </a:schemeClr>
          </a:solidFill>
          <a:ln w="19050">
            <a:solidFill>
              <a:schemeClr val="tx1"/>
            </a:solidFill>
          </a:ln>
        </p:spPr>
        <p:txBody>
          <a:bodyPr>
            <a:spAutoFit/>
          </a:bodyPr>
          <a:lstStyle/>
          <a:p>
            <a:pPr>
              <a:defRPr/>
            </a:pPr>
            <a:r>
              <a:rPr lang="fr-FR" sz="1000" b="1" dirty="0" err="1">
                <a:latin typeface="Verdana" panose="020B0604030504040204" pitchFamily="34" charset="0"/>
              </a:rPr>
              <a:t>Step</a:t>
            </a:r>
            <a:r>
              <a:rPr lang="fr-FR" sz="1000" b="1" dirty="0">
                <a:latin typeface="Verdana" panose="020B0604030504040204" pitchFamily="34" charset="0"/>
              </a:rPr>
              <a:t> 1</a:t>
            </a:r>
            <a:endParaRPr lang="en-US" sz="1000" b="1" dirty="0">
              <a:latin typeface="Verdana" panose="020B060403050404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1"/>
          <p:cNvSpPr>
            <a:spLocks noGrp="1"/>
          </p:cNvSpPr>
          <p:nvPr>
            <p:ph type="sldNum" sz="quarter" idx="12"/>
          </p:nvPr>
        </p:nvSpPr>
        <p:spPr>
          <a:xfrm>
            <a:off x="7010400" y="6381750"/>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E1EC7302-D59E-3944-8B99-854B415F97BB}" type="slidenum">
              <a:rPr lang="en-GB" altLang="nl-NL" sz="1400" i="0">
                <a:solidFill>
                  <a:schemeClr val="tx1"/>
                </a:solidFill>
                <a:latin typeface="Arial" charset="0"/>
              </a:rPr>
              <a:pPr>
                <a:spcBef>
                  <a:spcPct val="0"/>
                </a:spcBef>
                <a:buClrTx/>
                <a:buFontTx/>
                <a:buNone/>
              </a:pPr>
              <a:t>9</a:t>
            </a:fld>
            <a:endParaRPr lang="en-GB" altLang="nl-NL" sz="1400" i="0">
              <a:solidFill>
                <a:schemeClr val="tx1"/>
              </a:solidFill>
              <a:latin typeface="Arial" charset="0"/>
            </a:endParaRPr>
          </a:p>
        </p:txBody>
      </p:sp>
      <p:graphicFrame>
        <p:nvGraphicFramePr>
          <p:cNvPr id="3" name="Table 2"/>
          <p:cNvGraphicFramePr>
            <a:graphicFrameLocks noGrp="1"/>
          </p:cNvGraphicFramePr>
          <p:nvPr/>
        </p:nvGraphicFramePr>
        <p:xfrm>
          <a:off x="179388" y="1203325"/>
          <a:ext cx="8856662" cy="5770310"/>
        </p:xfrm>
        <a:graphic>
          <a:graphicData uri="http://schemas.openxmlformats.org/drawingml/2006/table">
            <a:tbl>
              <a:tblPr/>
              <a:tblGrid>
                <a:gridCol w="804862"/>
                <a:gridCol w="3586163"/>
                <a:gridCol w="806450"/>
                <a:gridCol w="622300"/>
                <a:gridCol w="3036887"/>
              </a:tblGrid>
              <a:tr h="425450">
                <a:tc gridSpan="2">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altLang="x-none" sz="1400" b="1" i="0" u="none" strike="noStrike" cap="none" normalizeH="0" baseline="0">
                          <a:ln>
                            <a:noFill/>
                          </a:ln>
                          <a:solidFill>
                            <a:schemeClr val="bg1"/>
                          </a:solidFill>
                          <a:effectLst/>
                          <a:latin typeface="Arial" charset="0"/>
                          <a:ea typeface="Calibri" charset="0"/>
                          <a:cs typeface="Arial" charset="0"/>
                        </a:rPr>
                        <a:t>Government strategy</a:t>
                      </a: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F5494"/>
                    </a:solidFill>
                  </a:tcPr>
                </a:tc>
                <a:tc hMerge="1">
                  <a:txBody>
                    <a:bodyPr/>
                    <a:lstStyle/>
                    <a:p>
                      <a:endParaRPr lang="fr-FR"/>
                    </a:p>
                  </a:txBody>
                  <a:tcPr/>
                </a:tc>
                <a:tc gridSpan="2">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fr-FR" altLang="x-none" sz="1200" b="0" i="0" u="none" strike="noStrike" cap="none" normalizeH="0" baseline="0">
                        <a:ln>
                          <a:noFill/>
                        </a:ln>
                        <a:solidFill>
                          <a:srgbClr val="FFFFFF"/>
                        </a:solidFill>
                        <a:effectLst/>
                        <a:latin typeface="Arial" charset="0"/>
                        <a:ea typeface="Calibri" charset="0"/>
                        <a:cs typeface="Arial" charset="0"/>
                      </a:endParaRPr>
                    </a:p>
                  </a:txBody>
                  <a:tcPr marL="36140" marR="36140" marT="0" marB="0"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fr-FR"/>
                    </a:p>
                  </a:txBody>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fr-FR" altLang="x-none" sz="1200" b="0" i="0" u="none" strike="noStrike" cap="none" normalizeH="0" baseline="0">
                        <a:ln>
                          <a:noFill/>
                        </a:ln>
                        <a:solidFill>
                          <a:srgbClr val="FFFFFF"/>
                        </a:solidFill>
                        <a:effectLst/>
                        <a:latin typeface="Arial" charset="0"/>
                        <a:ea typeface="Calibri" charset="0"/>
                        <a:cs typeface="Arial" charset="0"/>
                      </a:endParaRPr>
                    </a:p>
                  </a:txBody>
                  <a:tcPr marL="36140" marR="36140"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20688">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Impacts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Sustainable and inclusive growth</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Poverty reduction</a:t>
                      </a: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400" b="1" i="0" u="none" strike="noStrike" cap="none" normalizeH="0" baseline="0">
                          <a:ln>
                            <a:noFill/>
                          </a:ln>
                          <a:solidFill>
                            <a:schemeClr val="bg1"/>
                          </a:solidFill>
                          <a:effectLst/>
                          <a:latin typeface="Arial" charset="0"/>
                          <a:ea typeface="Calibri" charset="0"/>
                          <a:cs typeface="Arial" charset="0"/>
                        </a:rPr>
                        <a:t>Budget support</a:t>
                      </a:r>
                      <a:endParaRPr kumimoji="0" lang="en-US" altLang="x-none" sz="1400" b="1" i="0" u="none" strike="noStrike" cap="none" normalizeH="0" baseline="0">
                        <a:ln>
                          <a:noFill/>
                        </a:ln>
                        <a:solidFill>
                          <a:schemeClr val="bg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F5494"/>
                    </a:solidFill>
                  </a:tcPr>
                </a:tc>
                <a:tc hMerge="1">
                  <a:txBody>
                    <a:bodyPr/>
                    <a:lstStyle/>
                    <a:p>
                      <a:endParaRPr lang="fr-FR"/>
                    </a:p>
                  </a:txBody>
                  <a:tcPr/>
                </a:tc>
                <a:tc hMerge="1">
                  <a:txBody>
                    <a:bodyPr/>
                    <a:lstStyle/>
                    <a:p>
                      <a:endParaRPr lang="fr-FR"/>
                    </a:p>
                  </a:txBody>
                  <a:tcPr/>
                </a:tc>
              </a:tr>
              <a:tr h="630238">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altLang="x-none" sz="1200" b="0" i="0" u="none" strike="noStrike" cap="none" normalizeH="0" baseline="0">
                          <a:ln>
                            <a:noFill/>
                          </a:ln>
                          <a:solidFill>
                            <a:schemeClr val="tx1"/>
                          </a:solidFill>
                          <a:effectLst/>
                          <a:latin typeface="Arial" charset="0"/>
                          <a:ea typeface="Calibri" charset="0"/>
                          <a:cs typeface="Arial" charset="0"/>
                        </a:rPr>
                        <a:t>Outcomes</a:t>
                      </a: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Positive responses by service users and economic actors to government  policy management and service delivery</a:t>
                      </a: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2">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fr-FR"/>
                    </a:p>
                  </a:txBody>
                  <a:tcPr/>
                </a:tc>
              </a:tr>
              <a:tr h="1262063">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Outputs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Execution of the budget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Monitoring of results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macro-economic management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public services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Etc.</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Induced outputs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2">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macro-economic management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public services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Strengthened PFM</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policy formulation</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Strengthened public sector institutions,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Etc</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fr-FR"/>
                    </a:p>
                  </a:txBody>
                  <a:tcPr/>
                </a:tc>
              </a:tr>
              <a:tr h="1979613">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Inputs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National and  sector policies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Budgetary resources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Human resources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Institutional structures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Strategies and operational programmes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endParaRPr kumimoji="0" lang="en-US" altLang="x-none" sz="1200" b="0" i="0" u="none" strike="noStrike" cap="none" normalizeH="0" baseline="0">
                        <a:ln>
                          <a:noFill/>
                        </a:ln>
                        <a:solidFill>
                          <a:schemeClr val="tx1"/>
                        </a:solidFill>
                        <a:effectLst/>
                        <a:latin typeface="Arial" charset="0"/>
                        <a:ea typeface="Calibri" charset="0"/>
                        <a:cs typeface="Arial" charset="0"/>
                      </a:endParaRP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Outputs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2">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More aid provided through the budget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More funds available for discretionary spending</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Increased predictability of disbursement of external funds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Policy dialogue, conditionalities, TA and capacity building better coordinated and more conducive for government strategies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Improved harmonisation and alignment</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Reduced transaction costs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fr-FR"/>
                    </a:p>
                  </a:txBody>
                  <a:tcPr/>
                </a:tc>
              </a:tr>
              <a:tr h="1050925">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fr-FR"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fr-FR"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fr-FR" altLang="x-none" sz="1200" b="0" i="0" u="none" strike="noStrike" cap="none" normalizeH="0" baseline="0">
                          <a:ln>
                            <a:noFill/>
                          </a:ln>
                          <a:solidFill>
                            <a:schemeClr val="tx1"/>
                          </a:solidFill>
                          <a:effectLst/>
                          <a:latin typeface="Arial" charset="0"/>
                          <a:ea typeface="Calibri" charset="0"/>
                          <a:cs typeface="Arial" charset="0"/>
                        </a:rPr>
                        <a:t>Inputs</a:t>
                      </a: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gridSpan="2">
                  <a:txBody>
                    <a:bodyPr/>
                    <a:lstStyle>
                      <a:lvl1pPr marL="342900" indent="-342900">
                        <a:spcBef>
                          <a:spcPct val="20000"/>
                        </a:spcBef>
                        <a:buClr>
                          <a:schemeClr val="bg1"/>
                        </a:buClr>
                        <a:defRPr sz="2000" i="1">
                          <a:solidFill>
                            <a:srgbClr val="0F5494"/>
                          </a:solidFill>
                          <a:latin typeface="Verdana" charset="0"/>
                        </a:defRPr>
                      </a:lvl1pPr>
                      <a:lvl2pPr marL="742950" indent="-285750">
                        <a:spcBef>
                          <a:spcPct val="20000"/>
                        </a:spcBef>
                        <a:buClr>
                          <a:srgbClr val="009FBA"/>
                        </a:buClr>
                        <a:defRPr b="1">
                          <a:solidFill>
                            <a:srgbClr val="0F5494"/>
                          </a:solidFill>
                          <a:latin typeface="Verdana" charset="0"/>
                        </a:defRPr>
                      </a:lvl2pPr>
                      <a:lvl3pPr marL="1143000" indent="-228600">
                        <a:spcBef>
                          <a:spcPct val="20000"/>
                        </a:spcBef>
                        <a:defRPr sz="1200">
                          <a:solidFill>
                            <a:srgbClr val="0F5494"/>
                          </a:solidFill>
                          <a:latin typeface="Verdana"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Transfer of funds to the national Treasury and disbursement conditions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Policy dialogue and performance indicators</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r>
                        <a:rPr kumimoji="0" lang="en-GB" altLang="x-none" sz="1200" b="0" i="0" u="none" strike="noStrike" cap="none" normalizeH="0" baseline="0">
                          <a:ln>
                            <a:noFill/>
                          </a:ln>
                          <a:solidFill>
                            <a:schemeClr val="tx1"/>
                          </a:solidFill>
                          <a:effectLst/>
                          <a:latin typeface="Arial" charset="0"/>
                          <a:ea typeface="Calibri" charset="0"/>
                          <a:cs typeface="Arial" charset="0"/>
                        </a:rPr>
                        <a:t>Capacity building and TA</a:t>
                      </a:r>
                    </a:p>
                    <a:p>
                      <a:pPr marL="342900" marR="0" lvl="0" indent="-342900" algn="l" defTabSz="914400" rtl="0" eaLnBrk="1" fontAlgn="base" latinLnBrk="0" hangingPunct="1">
                        <a:lnSpc>
                          <a:spcPct val="115000"/>
                        </a:lnSpc>
                        <a:spcBef>
                          <a:spcPct val="0"/>
                        </a:spcBef>
                        <a:spcAft>
                          <a:spcPct val="0"/>
                        </a:spcAft>
                        <a:buClrTx/>
                        <a:buSzTx/>
                        <a:buFont typeface="Symbol" charset="2"/>
                        <a:buChar char=""/>
                        <a:tabLst/>
                      </a:pPr>
                      <a:endParaRPr kumimoji="0" lang="en-US" altLang="x-none" sz="1200" b="0" i="0" u="none" strike="noStrike" cap="none" normalizeH="0" baseline="0">
                        <a:ln>
                          <a:noFill/>
                        </a:ln>
                        <a:solidFill>
                          <a:schemeClr val="tx1"/>
                        </a:solidFill>
                        <a:effectLst/>
                        <a:latin typeface="Arial" charset="0"/>
                        <a:ea typeface="Calibri" charset="0"/>
                        <a:cs typeface="Arial" charset="0"/>
                      </a:endParaRPr>
                    </a:p>
                  </a:txBody>
                  <a:tcPr marL="36140" marR="3614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fr-FR"/>
                    </a:p>
                  </a:txBody>
                  <a:tcPr/>
                </a:tc>
              </a:tr>
            </a:tbl>
          </a:graphicData>
        </a:graphic>
      </p:graphicFrame>
      <p:sp>
        <p:nvSpPr>
          <p:cNvPr id="4" name="Rectangle 2"/>
          <p:cNvSpPr txBox="1">
            <a:spLocks noChangeArrowheads="1"/>
          </p:cNvSpPr>
          <p:nvPr/>
        </p:nvSpPr>
        <p:spPr>
          <a:xfrm>
            <a:off x="142875" y="188913"/>
            <a:ext cx="9001125" cy="792162"/>
          </a:xfrm>
          <a:prstGeom prst="rect">
            <a:avLst/>
          </a:prstGeom>
        </p:spPr>
        <p:txBody>
          <a:bodyPr/>
          <a:lstStyle/>
          <a:p>
            <a:pPr algn="ctr">
              <a:defRPr/>
            </a:pPr>
            <a:r>
              <a:rPr lang="fr-FR" sz="1800" b="1" kern="0" dirty="0" err="1">
                <a:solidFill>
                  <a:srgbClr val="FFFF00"/>
                </a:solidFill>
                <a:latin typeface="+mj-lt"/>
                <a:ea typeface="+mj-ea"/>
                <a:cs typeface="+mj-cs"/>
              </a:rPr>
              <a:t>Step</a:t>
            </a:r>
            <a:r>
              <a:rPr lang="fr-FR" sz="1800" b="1" kern="0" dirty="0">
                <a:solidFill>
                  <a:srgbClr val="FFFF00"/>
                </a:solidFill>
                <a:latin typeface="+mj-lt"/>
                <a:ea typeface="+mj-ea"/>
                <a:cs typeface="+mj-cs"/>
              </a:rPr>
              <a:t> 2: Evaluation of the </a:t>
            </a:r>
            <a:r>
              <a:rPr lang="fr-FR" sz="1800" b="1" kern="0" dirty="0" err="1">
                <a:solidFill>
                  <a:srgbClr val="FFFF00"/>
                </a:solidFill>
                <a:latin typeface="+mj-lt"/>
                <a:ea typeface="+mj-ea"/>
                <a:cs typeface="+mj-cs"/>
              </a:rPr>
              <a:t>results</a:t>
            </a:r>
            <a:r>
              <a:rPr lang="fr-FR" sz="1800" b="1" kern="0" dirty="0">
                <a:solidFill>
                  <a:srgbClr val="FFFF00"/>
                </a:solidFill>
                <a:latin typeface="+mj-lt"/>
                <a:ea typeface="+mj-ea"/>
                <a:cs typeface="+mj-cs"/>
              </a:rPr>
              <a:t> and </a:t>
            </a:r>
            <a:r>
              <a:rPr lang="fr-FR" sz="1800" b="1" kern="0">
                <a:solidFill>
                  <a:srgbClr val="FFFF00"/>
                </a:solidFill>
                <a:latin typeface="+mj-lt"/>
                <a:ea typeface="+mj-ea"/>
                <a:cs typeface="+mj-cs"/>
              </a:rPr>
              <a:t>impacts and </a:t>
            </a:r>
            <a:r>
              <a:rPr lang="fr-FR" sz="1800" b="1" kern="0" dirty="0" err="1">
                <a:solidFill>
                  <a:srgbClr val="FFFF00"/>
                </a:solidFill>
                <a:latin typeface="+mj-lt"/>
                <a:ea typeface="+mj-ea"/>
                <a:cs typeface="+mj-cs"/>
              </a:rPr>
              <a:t>assessment</a:t>
            </a:r>
            <a:r>
              <a:rPr lang="fr-FR" sz="1800" b="1" kern="0" dirty="0">
                <a:solidFill>
                  <a:srgbClr val="FFFF00"/>
                </a:solidFill>
                <a:latin typeface="+mj-lt"/>
                <a:ea typeface="+mj-ea"/>
                <a:cs typeface="+mj-cs"/>
              </a:rPr>
              <a:t> of the contributions of </a:t>
            </a:r>
            <a:r>
              <a:rPr lang="fr-FR" sz="1800" b="1" kern="0" dirty="0" err="1">
                <a:solidFill>
                  <a:srgbClr val="FFFF00"/>
                </a:solidFill>
                <a:latin typeface="+mj-lt"/>
                <a:ea typeface="+mj-ea"/>
                <a:cs typeface="+mj-cs"/>
              </a:rPr>
              <a:t>Government</a:t>
            </a:r>
            <a:r>
              <a:rPr lang="fr-FR" sz="1800" b="1" kern="0" dirty="0">
                <a:solidFill>
                  <a:srgbClr val="FFFF00"/>
                </a:solidFill>
                <a:latin typeface="+mj-lt"/>
                <a:ea typeface="+mj-ea"/>
                <a:cs typeface="+mj-cs"/>
              </a:rPr>
              <a:t> </a:t>
            </a:r>
            <a:r>
              <a:rPr lang="fr-FR" sz="1800" b="1" kern="0" dirty="0" err="1">
                <a:solidFill>
                  <a:srgbClr val="FFFF00"/>
                </a:solidFill>
                <a:latin typeface="+mj-lt"/>
                <a:ea typeface="+mj-ea"/>
                <a:cs typeface="+mj-cs"/>
              </a:rPr>
              <a:t>policies</a:t>
            </a:r>
            <a:r>
              <a:rPr lang="fr-FR" sz="1800" b="1" kern="0" dirty="0">
                <a:solidFill>
                  <a:srgbClr val="FFFF00"/>
                </a:solidFill>
                <a:latin typeface="+mj-lt"/>
                <a:ea typeface="+mj-ea"/>
                <a:cs typeface="+mj-cs"/>
              </a:rPr>
              <a:t> and </a:t>
            </a:r>
            <a:r>
              <a:rPr lang="fr-FR" sz="1800" b="1" kern="0" dirty="0" err="1">
                <a:solidFill>
                  <a:srgbClr val="FFFF00"/>
                </a:solidFill>
                <a:latin typeface="+mj-lt"/>
                <a:ea typeface="+mj-ea"/>
                <a:cs typeface="+mj-cs"/>
              </a:rPr>
              <a:t>spending</a:t>
            </a:r>
            <a:r>
              <a:rPr lang="en-GB" sz="1800" dirty="0">
                <a:solidFill>
                  <a:srgbClr val="FF0000"/>
                </a:solidFill>
                <a:latin typeface="Verdana" panose="020B0604030504040204" pitchFamily="34" charset="0"/>
              </a:rPr>
              <a:t> </a:t>
            </a:r>
            <a:r>
              <a:rPr lang="en-GB" sz="2400" dirty="0">
                <a:solidFill>
                  <a:srgbClr val="FF0000"/>
                </a:solidFill>
                <a:latin typeface="Verdana" panose="020B0604030504040204" pitchFamily="34" charset="0"/>
              </a:rPr>
              <a:t> </a:t>
            </a:r>
            <a:endParaRPr lang="en-US" sz="2400" b="1" kern="0" dirty="0">
              <a:solidFill>
                <a:srgbClr val="FF0000"/>
              </a:solidFill>
              <a:latin typeface="+mj-lt"/>
              <a:ea typeface="+mj-ea"/>
              <a:cs typeface="+mj-cs"/>
            </a:endParaRPr>
          </a:p>
        </p:txBody>
      </p:sp>
      <p:sp>
        <p:nvSpPr>
          <p:cNvPr id="5" name="Oval 4"/>
          <p:cNvSpPr/>
          <p:nvPr/>
        </p:nvSpPr>
        <p:spPr>
          <a:xfrm>
            <a:off x="827088" y="1628775"/>
            <a:ext cx="3673475" cy="1944688"/>
          </a:xfrm>
          <a:prstGeom prst="ellipse">
            <a:avLst/>
          </a:prstGeom>
          <a:solidFill>
            <a:srgbClr val="92D050">
              <a:alpha val="30000"/>
            </a:srgbClr>
          </a:solidFill>
          <a:ln>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schemeClr val="tx1"/>
              </a:solidFill>
            </a:endParaRPr>
          </a:p>
        </p:txBody>
      </p:sp>
      <p:cxnSp>
        <p:nvCxnSpPr>
          <p:cNvPr id="6" name="Straight Arrow Connector 5"/>
          <p:cNvCxnSpPr/>
          <p:nvPr/>
        </p:nvCxnSpPr>
        <p:spPr>
          <a:xfrm flipH="1">
            <a:off x="4211638" y="1443038"/>
            <a:ext cx="1081087" cy="40163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521" name="TextBox 6"/>
          <p:cNvSpPr txBox="1">
            <a:spLocks noChangeArrowheads="1"/>
          </p:cNvSpPr>
          <p:nvPr/>
        </p:nvSpPr>
        <p:spPr bwMode="auto">
          <a:xfrm>
            <a:off x="5076825" y="1196975"/>
            <a:ext cx="720725" cy="246063"/>
          </a:xfrm>
          <a:prstGeom prst="rect">
            <a:avLst/>
          </a:prstGeom>
          <a:solidFill>
            <a:srgbClr val="92D050">
              <a:alpha val="30196"/>
            </a:srgbClr>
          </a:solidFill>
          <a:ln w="19050">
            <a:solidFill>
              <a:schemeClr val="tx1"/>
            </a:solidFill>
            <a:miter lim="800000"/>
            <a:headEnd/>
            <a:tailEnd/>
          </a:ln>
        </p:spPr>
        <p:txBody>
          <a:bodyPr>
            <a:spAutoFit/>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buChar char="•"/>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ClrTx/>
              <a:buFontTx/>
              <a:buNone/>
            </a:pPr>
            <a:r>
              <a:rPr lang="fr-FR" altLang="nl-NL" sz="1000" b="1" i="0"/>
              <a:t>Step2</a:t>
            </a:r>
            <a:endParaRPr lang="en-US" altLang="nl-NL" sz="1000" b="1" i="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4911</TotalTime>
  <Words>2088</Words>
  <Application>Microsoft Macintosh PowerPoint</Application>
  <PresentationFormat>Présentation à l'écran (4:3)</PresentationFormat>
  <Paragraphs>330</Paragraphs>
  <Slides>22</Slides>
  <Notes>15</Notes>
  <HiddenSlides>0</HiddenSlides>
  <MMClips>0</MMClips>
  <ScaleCrop>false</ScaleCrop>
  <HeadingPairs>
    <vt:vector size="8" baseType="variant">
      <vt:variant>
        <vt:lpstr>Polices utilisées</vt:lpstr>
      </vt:variant>
      <vt:variant>
        <vt:i4>8</vt:i4>
      </vt:variant>
      <vt:variant>
        <vt:lpstr>Thème</vt:lpstr>
      </vt:variant>
      <vt:variant>
        <vt:i4>1</vt:i4>
      </vt:variant>
      <vt:variant>
        <vt:lpstr>Liaisons</vt:lpstr>
      </vt:variant>
      <vt:variant>
        <vt:i4>1</vt:i4>
      </vt:variant>
      <vt:variant>
        <vt:lpstr>Titres des diapositives</vt:lpstr>
      </vt:variant>
      <vt:variant>
        <vt:i4>22</vt:i4>
      </vt:variant>
    </vt:vector>
  </HeadingPairs>
  <TitlesOfParts>
    <vt:vector size="32" baseType="lpstr">
      <vt:lpstr>Verdana</vt:lpstr>
      <vt:lpstr>Arial</vt:lpstr>
      <vt:lpstr>Calibri</vt:lpstr>
      <vt:lpstr>Times New Roman</vt:lpstr>
      <vt:lpstr>Wingdings</vt:lpstr>
      <vt:lpstr>Symbol</vt:lpstr>
      <vt:lpstr>MS PGothic</vt:lpstr>
      <vt:lpstr>Myriad Pro</vt:lpstr>
      <vt:lpstr>Slide_Master</vt:lpstr>
      <vt:lpstr>/Users/juana/Dropbox/BS training Brussels March 2017/presentations Brussels March 2017/???</vt:lpstr>
      <vt:lpstr>Budget support training  </vt:lpstr>
      <vt:lpstr>Outline of module </vt:lpstr>
      <vt:lpstr>Budget support cycle of operations</vt:lpstr>
      <vt:lpstr>The comprehensive evaluation framework</vt:lpstr>
      <vt:lpstr>Présentation PowerPoint</vt:lpstr>
      <vt:lpstr>Outline of module </vt:lpstr>
      <vt:lpstr>The three step approach.</vt:lpstr>
      <vt:lpstr>Présentation PowerPoint</vt:lpstr>
      <vt:lpstr>Présentation PowerPoint</vt:lpstr>
      <vt:lpstr>Présentation PowerPoint</vt:lpstr>
      <vt:lpstr>Macro analysis (1)</vt:lpstr>
      <vt:lpstr>Macro analysis (2)</vt:lpstr>
      <vt:lpstr>Outline of module </vt:lpstr>
      <vt:lpstr>Présentation PowerPoint</vt:lpstr>
      <vt:lpstr>The context for Budget Support (Overview)</vt:lpstr>
      <vt:lpstr>Governance Context for BS (LICs)</vt:lpstr>
      <vt:lpstr>Induced outputs (LICs)</vt:lpstr>
      <vt:lpstr>Induced outputs (LICs)</vt:lpstr>
      <vt:lpstr>Outcomes achieved (LIC)</vt:lpstr>
      <vt:lpstr>Mechanisms for implementation of BS (MIC)</vt:lpstr>
      <vt:lpstr>Overall Conclusions </vt:lpstr>
      <vt:lpstr>Présentation PowerPoint</vt:lpstr>
    </vt:vector>
  </TitlesOfParts>
  <Company>European Commission</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Juana A.</cp:lastModifiedBy>
  <cp:revision>222</cp:revision>
  <dcterms:created xsi:type="dcterms:W3CDTF">2011-10-28T10:25:18Z</dcterms:created>
  <dcterms:modified xsi:type="dcterms:W3CDTF">2017-02-26T23:20:37Z</dcterms:modified>
</cp:coreProperties>
</file>